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3" r:id="rId1"/>
  </p:sldMasterIdLst>
  <p:notesMasterIdLst>
    <p:notesMasterId r:id="rId50"/>
  </p:notesMasterIdLst>
  <p:handoutMasterIdLst>
    <p:handoutMasterId r:id="rId5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327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312" r:id="rId34"/>
    <p:sldId id="313" r:id="rId35"/>
    <p:sldId id="314" r:id="rId36"/>
    <p:sldId id="315" r:id="rId37"/>
    <p:sldId id="316" r:id="rId38"/>
    <p:sldId id="317" r:id="rId39"/>
    <p:sldId id="328" r:id="rId40"/>
    <p:sldId id="319" r:id="rId41"/>
    <p:sldId id="320" r:id="rId42"/>
    <p:sldId id="326" r:id="rId43"/>
    <p:sldId id="321" r:id="rId44"/>
    <p:sldId id="322" r:id="rId45"/>
    <p:sldId id="323" r:id="rId46"/>
    <p:sldId id="318" r:id="rId47"/>
    <p:sldId id="324" r:id="rId48"/>
    <p:sldId id="325" r:id="rId49"/>
  </p:sldIdLst>
  <p:sldSz cx="12192000" cy="6858000"/>
  <p:notesSz cx="6735763" cy="9866313"/>
  <p:embeddedFontLst>
    <p:embeddedFont>
      <p:font typeface="Yoon® 만세" panose="02020603020101020101" pitchFamily="18" charset="-127"/>
      <p:regular r:id="rId52"/>
    </p:embeddedFont>
    <p:embeddedFont>
      <p:font typeface="맑은 고딕" panose="020B0503020000020004" pitchFamily="50" charset="-127"/>
      <p:regular r:id="rId53"/>
      <p:bold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Yoon® 민국" panose="020B0303000000000000" pitchFamily="50" charset="-127"/>
      <p:regular r:id="rId59"/>
      <p:bold r:id="rId60"/>
    </p:embeddedFont>
    <p:embeddedFont>
      <p:font typeface="Yoon® 독립" panose="02020603020101020101" pitchFamily="18" charset="-127"/>
      <p:regular r:id="rId61"/>
    </p:embeddedFont>
    <p:embeddedFont>
      <p:font typeface="Cambria Math" panose="02040503050406030204" pitchFamily="18" charset="0"/>
      <p:regular r:id="rId6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FD4443E-F989-4FC4-A0C8-D5A2AF1F390B}" styleName="어두운 스타일 1 - 강조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TxStyle/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TxStyle/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TxStyle/>
      <a:tcStyle>
        <a:tcBdr>
          <a:left>
            <a:ln>
              <a:noFill/>
            </a:ln>
          </a:left>
        </a:tcBdr>
      </a:tcStyle>
    </a:seCell>
    <a:swCell>
      <a:tcTxStyle/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>
              <a:noFill/>
            </a:ln>
          </a:left>
        </a:tcBdr>
      </a:tcStyle>
    </a:neCell>
    <a:nwCell>
      <a:tcTxStyle/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2821" autoAdjust="0"/>
  </p:normalViewPr>
  <p:slideViewPr>
    <p:cSldViewPr snapToGrid="0">
      <p:cViewPr varScale="1">
        <p:scale>
          <a:sx n="115" d="100"/>
          <a:sy n="115" d="100"/>
        </p:scale>
        <p:origin x="432" y="102"/>
      </p:cViewPr>
      <p:guideLst>
        <p:guide orient="horz" pos="2159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4.fntdata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258636-0B0B-4955-9861-8FD6DC553038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CD6218-3CAA-4228-98C3-4685BD5EF1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5671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21CDEAA-0B31-4E72-A393-EEFC35809EF4}" type="datetime1">
              <a:rPr lang="en-US"/>
              <a:pPr lvl="0">
                <a:defRPr/>
              </a:pPr>
              <a:t>2/20/2020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45332E46-13AB-4998-83C3-B0DF7C614473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981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daegu.co.kr/news/articleView.html?idxno=21742&amp;amp;replyAll=&amp;amp;reply_sc_order_by=I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yna.co.kr/view/AKR20181224049100053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daegu.co.kr/news/articleView.html?idxno=21742&amp;amp;replyAll=&amp;amp;reply_sc_order_by=I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yna.co.kr/view/AKR20181224049100053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sn.com/ko-kr/news/national/%EC%86%8C%EB%B0%A9%EC%B0%A8-%EC%A7%84%EC%9E%85-%EB%A7%89%EB%8A%94-%EB%B6%88%EB%B2%95%EC%A3%BC%EC%A0%95%EC%B0%A8-%EC%B0%A8%EB%9F%89-%EB%B6%80%EC%88%B4%EB%8F%84-%EB%90%A0%EA%B9%8C%EC%9A%94/ar-BBWa3bn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youtube.com/watch?v=XK-L3TZCak4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sn.com/ko-kr/news/national/%EC%86%8C%EB%B0%A9%EC%B0%A8-%EC%A7%84%EC%9E%85-%EB%A7%89%EB%8A%94-%EB%B6%88%EB%B2%95%EC%A3%BC%EC%A0%95%EC%B0%A8-%EC%B0%A8%EB%9F%89-%EB%B6%80%EC%88%B4%EB%8F%84-%EB%90%A0%EA%B9%8C%EC%9A%94/ar-BBWa3bn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youtube.com/watch?v=XK-L3TZCak4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sn.com/ko-kr/news/national/%EC%86%8C%EB%B0%A9%EC%B0%A8-%EC%A7%84%EC%9E%85-%EB%A7%89%EB%8A%94-%EB%B6%88%EB%B2%95%EC%A3%BC%EC%A0%95%EC%B0%A8-%EC%B0%A8%EB%9F%89-%EB%B6%80%EC%88%B4%EB%8F%84-%EB%90%A0%EA%B9%8C%EC%9A%94/ar-BBWa3bn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youtube.com/watch?v=XK-L3TZCak4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sn.com/ko-kr/news/national/%EC%86%8C%EB%B0%A9%EC%B0%A8-%EC%A7%84%EC%9E%85-%EB%A7%89%EB%8A%94-%EB%B6%88%EB%B2%95%EC%A3%BC%EC%A0%95%EC%B0%A8-%EC%B0%A8%EB%9F%89-%EB%B6%80%EC%88%B4%EB%8F%84-%EB%90%A0%EA%B9%8C%EC%9A%94/ar-BBWa3bn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youtube.com/watch?v=XK-L3TZCak4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sn.com/ko-kr/news/national/%EC%86%8C%EB%B0%A9%EC%B0%A8-%EC%A7%84%EC%9E%85-%EB%A7%89%EB%8A%94-%EB%B6%88%EB%B2%95%EC%A3%BC%EC%A0%95%EC%B0%A8-%EC%B0%A8%EB%9F%89-%EB%B6%80%EC%88%B4%EB%8F%84-%EB%90%A0%EA%B9%8C%EC%9A%94/ar-BBWa3bn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news.joins.com/Digitalspecial/200" TargetMode="Externa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daegu.co.kr/news/articleView.html?idxno=21742&amp;amp;replyAll=&amp;amp;reply_sc_order_by=I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yna.co.kr/view/AKR20181224049100053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daegu.co.kr/news/articleView.html?idxno=21742&amp;amp;replyAll=&amp;amp;reply_sc_order_by=I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yna.co.kr/view/AKR20181224049100053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5332E46-13AB-4998-83C3-B0DF7C614473}" type="slidenum">
              <a:rPr lang="en-US" smtClean="0"/>
              <a:pPr lvl="0"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145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>
                <a:hlinkClick r:id="rId3"/>
              </a:rPr>
              <a:t>http://www.idaegu.co.kr/news/articleView.html?idxno=21742&amp;replyAll=&amp;reply_sc_order_by=I</a:t>
            </a:r>
            <a:endParaRPr lang="en-US"/>
          </a:p>
          <a:p>
            <a:pPr lvl="0">
              <a:defRPr/>
            </a:pPr>
            <a:r>
              <a:rPr lang="ko-KR" altLang="en-US"/>
              <a:t>사진</a:t>
            </a:r>
            <a:r>
              <a:rPr lang="en-US" altLang="ko-KR"/>
              <a:t>: </a:t>
            </a:r>
            <a:r>
              <a:rPr lang="en-US">
                <a:hlinkClick r:id="rId4"/>
              </a:rPr>
              <a:t>https://www.yna.co.kr/view/AKR20181224049100053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5332E46-13AB-4998-83C3-B0DF7C614473}" type="slidenum">
              <a:rPr lang="en-US"/>
              <a:pPr lvl="0"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21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>
                <a:hlinkClick r:id="rId3"/>
              </a:rPr>
              <a:t>http://www.idaegu.co.kr/news/articleView.html?idxno=21742&amp;replyAll=&amp;reply_sc_order_by=I</a:t>
            </a:r>
            <a:endParaRPr lang="en-US"/>
          </a:p>
          <a:p>
            <a:pPr lvl="0">
              <a:defRPr/>
            </a:pPr>
            <a:r>
              <a:rPr lang="ko-KR" altLang="en-US"/>
              <a:t>사진</a:t>
            </a:r>
            <a:r>
              <a:rPr lang="en-US" altLang="ko-KR"/>
              <a:t>: </a:t>
            </a:r>
            <a:r>
              <a:rPr lang="en-US">
                <a:hlinkClick r:id="rId4"/>
              </a:rPr>
              <a:t>https://www.yna.co.kr/view/AKR20181224049100053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5332E46-13AB-4998-83C3-B0DF7C614473}" type="slidenum">
              <a:rPr lang="en-US"/>
              <a:pPr lvl="0"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8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>
                <a:hlinkClick r:id="rId3"/>
              </a:rPr>
              <a:t>https://www.msn.com/ko-kr/news/national/%EC%86%8C%EB%B0%A9%EC%B0%A8-%EC%A7%84%EC%9E%85-%EB%A7%89%EB%8A%94-%EB%B6%88%EB%B2%95%EC%A3%BC%EC%A0%95%EC%B0%A8-%EC%B0%A8%EB%9F%89-%EB%B6%80%EC%88%B4%EB%8F%84-%EB%90%A0%EA%B9%8C%EC%9A%94/ar-BBWa3bn</a:t>
            </a:r>
            <a:endParaRPr lang="en-US"/>
          </a:p>
          <a:p>
            <a:pPr lvl="0">
              <a:defRPr/>
            </a:pPr>
            <a:endParaRPr lang="en-US"/>
          </a:p>
          <a:p>
            <a:pPr lvl="0">
              <a:defRPr/>
            </a:pPr>
            <a:r>
              <a:rPr lang="ko-KR" altLang="en-US"/>
              <a:t>사진</a:t>
            </a:r>
            <a:r>
              <a:rPr lang="en-US" altLang="ko-KR"/>
              <a:t>: </a:t>
            </a:r>
            <a:r>
              <a:rPr lang="en-US">
                <a:hlinkClick r:id="rId4"/>
              </a:rPr>
              <a:t>https://www.youtube.com/watch?v=XK-L3TZCak4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5332E46-13AB-4998-83C3-B0DF7C614473}" type="slidenum">
              <a:rPr lang="en-US"/>
              <a:pPr lvl="0"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937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>
                <a:hlinkClick r:id="rId3"/>
              </a:rPr>
              <a:t>https://www.msn.com/ko-kr/news/national/%EC%86%8C%EB%B0%A9%EC%B0%A8-%EC%A7%84%EC%9E%85-%EB%A7%89%EB%8A%94-%EB%B6%88%EB%B2%95%EC%A3%BC%EC%A0%95%EC%B0%A8-%EC%B0%A8%EB%9F%89-%EB%B6%80%EC%88%B4%EB%8F%84-%EB%90%A0%EA%B9%8C%EC%9A%94/ar-BBWa3bn</a:t>
            </a:r>
            <a:endParaRPr lang="en-US"/>
          </a:p>
          <a:p>
            <a:pPr lvl="0">
              <a:defRPr/>
            </a:pPr>
            <a:endParaRPr lang="en-US"/>
          </a:p>
          <a:p>
            <a:pPr lvl="0">
              <a:defRPr/>
            </a:pPr>
            <a:r>
              <a:rPr lang="ko-KR" altLang="en-US"/>
              <a:t>사진</a:t>
            </a:r>
            <a:r>
              <a:rPr lang="en-US" altLang="ko-KR"/>
              <a:t>: </a:t>
            </a:r>
            <a:r>
              <a:rPr lang="en-US">
                <a:hlinkClick r:id="rId4"/>
              </a:rPr>
              <a:t>https://www.youtube.com/watch?v=XK-L3TZCak4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5332E46-13AB-4998-83C3-B0DF7C614473}" type="slidenum">
              <a:rPr lang="en-US"/>
              <a:pPr lvl="0"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87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>
                <a:hlinkClick r:id="rId3"/>
              </a:rPr>
              <a:t>https://www.msn.com/ko-kr/news/national/%EC%86%8C%EB%B0%A9%EC%B0%A8-%EC%A7%84%EC%9E%85-%EB%A7%89%EB%8A%94-%EB%B6%88%EB%B2%95%EC%A3%BC%EC%A0%95%EC%B0%A8-%EC%B0%A8%EB%9F%89-%EB%B6%80%EC%88%B4%EB%8F%84-%EB%90%A0%EA%B9%8C%EC%9A%94/ar-BBWa3bn</a:t>
            </a:r>
            <a:endParaRPr lang="en-US"/>
          </a:p>
          <a:p>
            <a:pPr lvl="0">
              <a:defRPr/>
            </a:pPr>
            <a:endParaRPr lang="en-US"/>
          </a:p>
          <a:p>
            <a:pPr lvl="0">
              <a:defRPr/>
            </a:pPr>
            <a:r>
              <a:rPr lang="ko-KR" altLang="en-US"/>
              <a:t>사진</a:t>
            </a:r>
            <a:r>
              <a:rPr lang="en-US" altLang="ko-KR"/>
              <a:t>: </a:t>
            </a:r>
            <a:r>
              <a:rPr lang="en-US">
                <a:hlinkClick r:id="rId4"/>
              </a:rPr>
              <a:t>https://www.youtube.com/watch?v=XK-L3TZCak4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5332E46-13AB-4998-83C3-B0DF7C614473}" type="slidenum">
              <a:rPr lang="en-US"/>
              <a:pPr lvl="0"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7171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5332E46-13AB-4998-83C3-B0DF7C614473}" type="slidenum">
              <a:rPr lang="en-US"/>
              <a:pPr lvl="0"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81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5332E46-13AB-4998-83C3-B0DF7C614473}" type="slidenum">
              <a:rPr lang="en-US"/>
              <a:pPr lvl="0"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8410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5332E46-13AB-4998-83C3-B0DF7C614473}" type="slidenum">
              <a:rPr lang="en-US"/>
              <a:pPr lvl="0"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064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5332E46-13AB-4998-83C3-B0DF7C614473}" type="slidenum">
              <a:rPr lang="en-US"/>
              <a:pPr lvl="0"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0244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5332E46-13AB-4998-83C3-B0DF7C614473}" type="slidenum">
              <a:rPr lang="en-US" smtClean="0"/>
              <a:pPr lvl="0"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47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79375" y="739775"/>
            <a:ext cx="6577013" cy="3700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7647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5332E46-13AB-4998-83C3-B0DF7C614473}" type="slidenum">
              <a:rPr lang="en-US" smtClean="0"/>
              <a:pPr lvl="0"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801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5332E46-13AB-4998-83C3-B0DF7C614473}" type="slidenum">
              <a:rPr lang="en-US" smtClean="0"/>
              <a:pPr lvl="0"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37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5332E46-13AB-4998-83C3-B0DF7C614473}" type="slidenum">
              <a:rPr lang="en-US" smtClean="0"/>
              <a:pPr lvl="0"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751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5332E46-13AB-4998-83C3-B0DF7C614473}" type="slidenum">
              <a:rPr lang="en-US" smtClean="0"/>
              <a:pPr lvl="0"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057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5332E46-13AB-4998-83C3-B0DF7C614473}" type="slidenum">
              <a:rPr lang="en-US" smtClean="0"/>
              <a:pPr lvl="0"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3995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5332E46-13AB-4998-83C3-B0DF7C614473}" type="slidenum">
              <a:rPr lang="en-US" smtClean="0"/>
              <a:pPr lvl="0"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703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5332E46-13AB-4998-83C3-B0DF7C614473}" type="slidenum">
              <a:rPr lang="en-US" smtClean="0"/>
              <a:pPr lvl="0"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5947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위치조정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5332E46-13AB-4998-83C3-B0DF7C614473}" type="slidenum">
              <a:rPr lang="en-US"/>
              <a:pPr lvl="0"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8824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5332E46-13AB-4998-83C3-B0DF7C614473}" type="slidenum">
              <a:rPr lang="en-US"/>
              <a:pPr lvl="0"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416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5332E46-13AB-4998-83C3-B0DF7C614473}" type="slidenum">
              <a:rPr lang="en-US" smtClean="0"/>
              <a:pPr lvl="0"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7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79375" y="739775"/>
            <a:ext cx="6577013" cy="3700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8923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변수를 줄이는 기법</a:t>
            </a:r>
            <a:r>
              <a:rPr lang="en-US" altLang="ko-KR"/>
              <a:t>(</a:t>
            </a:r>
            <a:r>
              <a:rPr lang="ko-KR" altLang="en-US"/>
              <a:t>다르게 선택됨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5332E46-13AB-4998-83C3-B0DF7C614473}" type="slidenum">
              <a:rPr lang="en-US"/>
              <a:pPr lvl="0"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324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/>
              <a:t>변수를 줄이는 기법</a:t>
            </a:r>
            <a:r>
              <a:rPr lang="en-US" altLang="ko-KR"/>
              <a:t>(</a:t>
            </a:r>
            <a:r>
              <a:rPr lang="ko-KR" altLang="en-US"/>
              <a:t>다르게 선택됨</a:t>
            </a:r>
            <a:r>
              <a:rPr lang="en-US" altLang="ko-KR"/>
              <a:t>)</a:t>
            </a:r>
          </a:p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5332E46-13AB-4998-83C3-B0DF7C614473}" type="slidenum">
              <a:rPr lang="en-US"/>
              <a:pPr lvl="0"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8830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5332E46-13AB-4998-83C3-B0DF7C614473}" type="slidenum">
              <a:rPr lang="en-US" smtClean="0"/>
              <a:pPr lvl="0"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519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5332E46-13AB-4998-83C3-B0DF7C614473}" type="slidenum">
              <a:rPr lang="en-US" smtClean="0"/>
              <a:pPr lvl="0"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510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5332E46-13AB-4998-83C3-B0DF7C614473}" type="slidenum">
              <a:rPr lang="en-US" smtClean="0"/>
              <a:pPr lvl="0"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3382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5332E46-13AB-4998-83C3-B0DF7C614473}" type="slidenum">
              <a:rPr lang="en-US" smtClean="0"/>
              <a:pPr lvl="0"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4805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5332E46-13AB-4998-83C3-B0DF7C614473}" type="slidenum">
              <a:rPr lang="en-US" smtClean="0"/>
              <a:pPr lvl="0"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622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5332E46-13AB-4998-83C3-B0DF7C614473}" type="slidenum">
              <a:rPr lang="en-US" smtClean="0"/>
              <a:pPr lvl="0"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352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5332E46-13AB-4998-83C3-B0DF7C614473}" type="slidenum">
              <a:rPr lang="en-US" smtClean="0"/>
              <a:pPr lvl="0"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6195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>
                <a:hlinkClick r:id="rId3"/>
              </a:rPr>
              <a:t>https://www.msn.com/ko-kr/news/national/%EC%86%8C%EB%B0%A9%EC%B0%A8-%EC%A7%84%EC%9E%85-%EB%A7%89%EB%8A%94-%EB%B6%88%EB%B2%95%EC%A3%BC%EC%A0%95%EC%B0%A8-%EC%B0%A8%EB%9F%89-%EB%B6%80%EC%88%B4%EB%8F%84-%EB%90%A0%EA%B9%8C%EC%9A%94/ar-BBWa3bn</a:t>
            </a:r>
            <a:endParaRPr lang="en-US"/>
          </a:p>
          <a:p>
            <a:pPr lvl="0">
              <a:defRPr/>
            </a:pPr>
            <a:endParaRPr lang="en-US"/>
          </a:p>
          <a:p>
            <a:pPr lvl="0">
              <a:defRPr/>
            </a:pPr>
            <a:r>
              <a:rPr lang="ko-KR" altLang="en-US"/>
              <a:t>사진</a:t>
            </a:r>
            <a:r>
              <a:rPr lang="en-US" altLang="ko-KR"/>
              <a:t>: </a:t>
            </a:r>
            <a:r>
              <a:rPr lang="en-US">
                <a:hlinkClick r:id="rId4"/>
              </a:rPr>
              <a:t>https://www.youtube.com/watch?v=XK-L3TZCak4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5332E46-13AB-4998-83C3-B0DF7C614473}" type="slidenum">
              <a:rPr lang="en-US"/>
              <a:pPr lvl="0"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86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>
                <a:hlinkClick r:id="rId3"/>
              </a:rPr>
              <a:t>1.</a:t>
            </a:r>
            <a:r>
              <a:rPr lang="en-US" baseline="0">
                <a:hlinkClick r:id="rId3"/>
              </a:rPr>
              <a:t> </a:t>
            </a:r>
            <a:r>
              <a:rPr lang="en-US">
                <a:hlinkClick r:id="rId3"/>
              </a:rPr>
              <a:t>https://www.msn.com/ko-kr/news/national/%EC%86%8C%EB%B0%A9%EC%B0%A8-%EC%A7%84%EC%9E%85-%EB%A7%89%EB%8A%94-%EB%B6%88%EB%B2%95%EC%A3%BC%EC%A0%95%EC%B0%A8-%EC%B0%A8%EB%9F%89-%EB%B6%80%EC%88%B4%EB%8F%84-%EB%90%A0%EA%B9%8C%EC%9A%94/ar-BBWa3bn</a:t>
            </a:r>
            <a:endParaRPr lang="en-US"/>
          </a:p>
          <a:p>
            <a:pPr lvl="0">
              <a:defRPr/>
            </a:pPr>
            <a:endParaRPr lang="en-US"/>
          </a:p>
          <a:p>
            <a:pPr marL="228600" indent="-228600">
              <a:buAutoNum type="arabicPeriod" startAt="2"/>
              <a:defRPr/>
            </a:pPr>
            <a:r>
              <a:rPr lang="en-US" altLang="ko-KR">
                <a:hlinkClick r:id="rId4"/>
              </a:rPr>
              <a:t>https://news.joins.com/Digitalspecial/200</a:t>
            </a:r>
            <a:endParaRPr lang="en-US" altLang="ko-KR"/>
          </a:p>
          <a:p>
            <a:pPr marL="228600" indent="-228600">
              <a:buAutoNum type="arabicPeriod" startAt="2"/>
              <a:defRPr/>
            </a:pPr>
            <a:endParaRPr lang="en-US"/>
          </a:p>
          <a:p>
            <a:pPr marL="228600" indent="-228600">
              <a:buAutoNum type="arabicPeriod" startAt="2"/>
              <a:defRPr/>
            </a:pPr>
            <a:r>
              <a:rPr lang="ko-KR" altLang="en-US"/>
              <a:t>동영상 첨부하면 좋을 </a:t>
            </a:r>
            <a:r>
              <a:rPr lang="en-US" altLang="ko-KR"/>
              <a:t>30</a:t>
            </a:r>
            <a:r>
              <a:rPr lang="ko-KR" altLang="en-US"/>
              <a:t>초 정도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5332E46-13AB-4998-83C3-B0DF7C614473}" type="slidenum">
              <a:rPr lang="en-US"/>
              <a:pPr lvl="0"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3999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32E46-13AB-4998-83C3-B0DF7C61447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3335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32E46-13AB-4998-83C3-B0DF7C61447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969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32E46-13AB-4998-83C3-B0DF7C61447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5924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32E46-13AB-4998-83C3-B0DF7C61447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0165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32E46-13AB-4998-83C3-B0DF7C61447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625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32E46-13AB-4998-83C3-B0DF7C61447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9747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32E46-13AB-4998-83C3-B0DF7C61447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1841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5332E46-13AB-4998-83C3-B0DF7C614473}" type="slidenum">
              <a:rPr lang="en-US" smtClean="0"/>
              <a:pPr lvl="0"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0168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5332E46-13AB-4998-83C3-B0DF7C614473}" type="slidenum">
              <a:rPr lang="en-US" smtClean="0"/>
              <a:pPr lvl="0"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28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>
                <a:hlinkClick r:id="rId3"/>
              </a:rPr>
              <a:t>http://www.idaegu.co.kr/news/articleView.html?idxno=21742&amp;replyAll=&amp;reply_sc_order_by=I</a:t>
            </a:r>
            <a:endParaRPr lang="en-US"/>
          </a:p>
          <a:p>
            <a:pPr lvl="0">
              <a:defRPr/>
            </a:pPr>
            <a:r>
              <a:rPr lang="ko-KR" altLang="en-US"/>
              <a:t>사진</a:t>
            </a:r>
            <a:r>
              <a:rPr lang="en-US" altLang="ko-KR"/>
              <a:t>: </a:t>
            </a:r>
            <a:r>
              <a:rPr lang="en-US">
                <a:hlinkClick r:id="rId4"/>
              </a:rPr>
              <a:t>https://www.yna.co.kr/view/AKR20181224049100053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5332E46-13AB-4998-83C3-B0DF7C614473}" type="slidenum">
              <a:rPr lang="en-US"/>
              <a:pPr lvl="0"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69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5332E46-13AB-4998-83C3-B0DF7C614473}" type="slidenum">
              <a:rPr lang="en-US" smtClean="0"/>
              <a:pPr lvl="0"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726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5332E46-13AB-4998-83C3-B0DF7C614473}" type="slidenum">
              <a:rPr lang="en-US" smtClean="0"/>
              <a:pPr lvl="0"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728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>
                <a:hlinkClick r:id="rId3"/>
              </a:rPr>
              <a:t>http://www.idaegu.co.kr/news/articleView.html?idxno=21742&amp;replyAll=&amp;reply_sc_order_by=I</a:t>
            </a:r>
            <a:endParaRPr lang="en-US"/>
          </a:p>
          <a:p>
            <a:pPr lvl="0">
              <a:defRPr/>
            </a:pPr>
            <a:r>
              <a:rPr lang="ko-KR" altLang="en-US"/>
              <a:t>사진</a:t>
            </a:r>
            <a:r>
              <a:rPr lang="en-US" altLang="ko-KR"/>
              <a:t>: </a:t>
            </a:r>
            <a:r>
              <a:rPr lang="en-US">
                <a:hlinkClick r:id="rId4"/>
              </a:rPr>
              <a:t>https://www.yna.co.kr/view/AKR20181224049100053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5332E46-13AB-4998-83C3-B0DF7C614473}" type="slidenum">
              <a:rPr lang="en-US"/>
              <a:pPr lvl="0"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38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5332E46-13AB-4998-83C3-B0DF7C614473}" type="slidenum">
              <a:rPr lang="en-US" smtClean="0"/>
              <a:pPr lvl="0"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18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1048200" y="410827"/>
            <a:ext cx="10095600" cy="9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1048183" y="1600200"/>
            <a:ext cx="49004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◎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6243545" y="1600200"/>
            <a:ext cx="49004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◎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58098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667693"/>
            <a:ext cx="12192000" cy="2190307"/>
          </a:xfrm>
          <a:prstGeom prst="rect">
            <a:avLst/>
          </a:prstGeom>
          <a:solidFill>
            <a:srgbClr val="FF3A2F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633" y="2169043"/>
            <a:ext cx="2858401" cy="2858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21350" y="2521619"/>
            <a:ext cx="8749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소방차 진입로 불법주정차 밀집구역 구제</a:t>
            </a:r>
            <a:endParaRPr lang="en-US" altLang="ko-KR" sz="3600" b="1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소방차 출동구역 불법주정차 차량을 규제함으로써 소방차 출동시간을 감소</a:t>
            </a:r>
            <a:endParaRPr lang="en-US" altLang="ko-KR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39053" y="5072243"/>
            <a:ext cx="8749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김정엽 성기정 이수현 </a:t>
            </a:r>
            <a:r>
              <a:rPr lang="ko-KR" altLang="en-US" sz="14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이준형 황덕미 </a:t>
            </a:r>
            <a:r>
              <a:rPr lang="ko-KR" altLang="en-US" sz="140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황희</a:t>
            </a:r>
            <a:endParaRPr lang="en-US" altLang="ko-KR" sz="14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855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9099" y="600744"/>
            <a:ext cx="11217348" cy="58691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2385184" y="3348227"/>
            <a:ext cx="7339394" cy="160775"/>
          </a:xfrm>
          <a:prstGeom prst="round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51108" y="2731121"/>
            <a:ext cx="910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통제가능</a:t>
            </a:r>
            <a:endParaRPr lang="en-US" sz="1400" dirty="0">
              <a:solidFill>
                <a:srgbClr val="FF0000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cxnSp>
        <p:nvCxnSpPr>
          <p:cNvPr id="5" name="구부러진 연결선 4"/>
          <p:cNvCxnSpPr/>
          <p:nvPr/>
        </p:nvCxnSpPr>
        <p:spPr>
          <a:xfrm rot="10800000">
            <a:off x="1667955" y="2886532"/>
            <a:ext cx="685790" cy="532558"/>
          </a:xfrm>
          <a:prstGeom prst="curvedConnector3">
            <a:avLst/>
          </a:prstGeom>
          <a:ln w="19050">
            <a:solidFill>
              <a:srgbClr val="FA43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37"/>
          <p:cNvSpPr/>
          <p:nvPr/>
        </p:nvSpPr>
        <p:spPr>
          <a:xfrm>
            <a:off x="4133113" y="1129882"/>
            <a:ext cx="4070642" cy="466044"/>
          </a:xfrm>
          <a:prstGeom prst="rect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화재 연소 확대 사유</a:t>
            </a:r>
            <a:endParaRPr lang="en-US" sz="1600" b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324623"/>
              </p:ext>
            </p:extLst>
          </p:nvPr>
        </p:nvGraphicFramePr>
        <p:xfrm>
          <a:off x="2191518" y="1916405"/>
          <a:ext cx="8128000" cy="3810942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3138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0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68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구분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재산피해</a:t>
                      </a:r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/</a:t>
                      </a:r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건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5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2016</a:t>
                      </a:r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년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2017</a:t>
                      </a:r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년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2018</a:t>
                      </a:r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년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화재인지</a:t>
                      </a:r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신고지연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34,750.5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24,175.9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35,471.2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가연성물질의 급격한 연소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32,511.5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33,293.7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42,636.2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현장진입 지연</a:t>
                      </a:r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(</a:t>
                      </a:r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불법주차</a:t>
                      </a:r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)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30,202.8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49,839.2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54,685.1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원거리 소방서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22,531.4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37,879.7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45,352.0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9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목조건물의 밀집 등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53,376.2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63,195.0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40,594.8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9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기상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16,169.6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26,731.4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31,521.4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9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미상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69,268.8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37,416.6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196,331.6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9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기타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10,020.1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15,417.2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42,530.4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9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해당사항 없음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3,341.5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3,699.9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3,665.4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2" name="양쪽 모서리가 둥근 사각형 14"/>
          <p:cNvSpPr/>
          <p:nvPr/>
        </p:nvSpPr>
        <p:spPr>
          <a:xfrm>
            <a:off x="6651923" y="126256"/>
            <a:ext cx="1219336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rgbClr val="263238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분석배경</a:t>
            </a:r>
            <a:endParaRPr lang="ko-KR" altLang="en-US" sz="1200" dirty="0">
              <a:solidFill>
                <a:srgbClr val="263238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4" name="양쪽 모서리가 둥근 사각형 16"/>
          <p:cNvSpPr/>
          <p:nvPr/>
        </p:nvSpPr>
        <p:spPr>
          <a:xfrm>
            <a:off x="9099815" y="109322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데이터 분석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5" name="양쪽 모서리가 둥근 사각형 17"/>
          <p:cNvSpPr/>
          <p:nvPr/>
        </p:nvSpPr>
        <p:spPr>
          <a:xfrm>
            <a:off x="10302831" y="109322"/>
            <a:ext cx="1380455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활용방안 도출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2" name="양쪽 모서리가 둥근 사각형 15"/>
          <p:cNvSpPr/>
          <p:nvPr/>
        </p:nvSpPr>
        <p:spPr>
          <a:xfrm>
            <a:off x="7883663" y="111424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EDA </a:t>
            </a:r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전처리</a:t>
            </a:r>
            <a:endParaRPr lang="en-US" altLang="ko-KR" sz="120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19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20812" y="597699"/>
            <a:ext cx="11217348" cy="58691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672580" y="2312799"/>
            <a:ext cx="5601277" cy="3391493"/>
            <a:chOff x="672580" y="2549101"/>
            <a:chExt cx="5601277" cy="3391493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1629506" y="5607047"/>
              <a:ext cx="390198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1640140" y="2549101"/>
              <a:ext cx="0" cy="306993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1640140" y="4828128"/>
              <a:ext cx="3753125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1640140" y="3937935"/>
              <a:ext cx="3753125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1640140" y="3005352"/>
              <a:ext cx="3753125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1966681" y="5664507"/>
              <a:ext cx="673196" cy="276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latin typeface="+mj-lt"/>
                  <a:ea typeface="Yoon® 민국" panose="020B0303000000000000" pitchFamily="50" charset="-127"/>
                </a:rPr>
                <a:t>2016</a:t>
              </a:r>
              <a:r>
                <a:rPr lang="ko-KR" altLang="en-US" sz="1200" dirty="0" smtClean="0">
                  <a:latin typeface="+mj-lt"/>
                  <a:ea typeface="Yoon® 민국" panose="020B0303000000000000" pitchFamily="50" charset="-127"/>
                </a:rPr>
                <a:t>년</a:t>
              </a:r>
              <a:endParaRPr lang="en-US" sz="1200" dirty="0">
                <a:latin typeface="+mj-lt"/>
                <a:ea typeface="Yoon® 민국" panose="020B0303000000000000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43900" y="5664507"/>
              <a:ext cx="673196" cy="276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latin typeface="+mj-lt"/>
                  <a:ea typeface="Yoon® 민국" panose="020B0303000000000000" pitchFamily="50" charset="-127"/>
                </a:rPr>
                <a:t>2017</a:t>
              </a:r>
              <a:r>
                <a:rPr lang="ko-KR" altLang="en-US" sz="1200" dirty="0" smtClean="0">
                  <a:latin typeface="+mj-lt"/>
                  <a:ea typeface="Yoon® 민국" panose="020B0303000000000000" pitchFamily="50" charset="-127"/>
                </a:rPr>
                <a:t>년</a:t>
              </a:r>
              <a:endParaRPr lang="en-US" sz="1200" dirty="0">
                <a:latin typeface="+mj-lt"/>
                <a:ea typeface="Yoon® 민국" panose="020B0303000000000000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521119" y="5664507"/>
              <a:ext cx="673196" cy="276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latin typeface="+mj-lt"/>
                  <a:ea typeface="Yoon® 민국" panose="020B0303000000000000" pitchFamily="50" charset="-127"/>
                </a:rPr>
                <a:t>2018</a:t>
              </a:r>
              <a:r>
                <a:rPr lang="ko-KR" altLang="en-US" sz="1200" dirty="0" smtClean="0">
                  <a:latin typeface="+mj-lt"/>
                  <a:ea typeface="Yoon® 민국" panose="020B0303000000000000" pitchFamily="50" charset="-127"/>
                </a:rPr>
                <a:t>년</a:t>
              </a:r>
              <a:endParaRPr lang="en-US" sz="1200" dirty="0">
                <a:latin typeface="+mj-lt"/>
                <a:ea typeface="Yoon® 민국" panose="020B0303000000000000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72580" y="4690084"/>
              <a:ext cx="978195" cy="276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latin typeface="+mj-lt"/>
                  <a:ea typeface="Yoon® 민국" panose="020B0303000000000000" pitchFamily="50" charset="-127"/>
                </a:rPr>
                <a:t>20,000,000</a:t>
              </a:r>
              <a:endParaRPr lang="en-US" sz="1200" dirty="0">
                <a:latin typeface="+mj-lt"/>
                <a:ea typeface="Yoon® 민국" panose="020B0303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72580" y="3855529"/>
              <a:ext cx="978195" cy="276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+mj-lt"/>
                  <a:ea typeface="Yoon® 민국" panose="020B0303000000000000" pitchFamily="50" charset="-127"/>
                </a:rPr>
                <a:t>4</a:t>
              </a:r>
              <a:r>
                <a:rPr lang="en-US" altLang="ko-KR" sz="1200" dirty="0" smtClean="0">
                  <a:latin typeface="+mj-lt"/>
                  <a:ea typeface="Yoon® 민국" panose="020B0303000000000000" pitchFamily="50" charset="-127"/>
                </a:rPr>
                <a:t>0,000,000</a:t>
              </a:r>
              <a:endParaRPr lang="en-US" sz="1200" dirty="0">
                <a:latin typeface="+mj-lt"/>
                <a:ea typeface="Yoon® 민국" panose="020B0303000000000000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72580" y="2924342"/>
              <a:ext cx="978195" cy="276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+mj-lt"/>
                  <a:ea typeface="Yoon® 민국" panose="020B0303000000000000" pitchFamily="50" charset="-127"/>
                </a:rPr>
                <a:t>6</a:t>
              </a:r>
              <a:r>
                <a:rPr lang="en-US" altLang="ko-KR" sz="1200" dirty="0" smtClean="0">
                  <a:latin typeface="+mj-lt"/>
                  <a:ea typeface="Yoon® 민국" panose="020B0303000000000000" pitchFamily="50" charset="-127"/>
                </a:rPr>
                <a:t>0,000,000</a:t>
              </a:r>
              <a:endParaRPr lang="en-US" sz="1200" dirty="0">
                <a:latin typeface="+mj-lt"/>
                <a:ea typeface="Yoon® 민국" panose="020B0303000000000000" pitchFamily="50" charset="-127"/>
              </a:endParaRPr>
            </a:p>
          </p:txBody>
        </p:sp>
        <p:cxnSp>
          <p:nvCxnSpPr>
            <p:cNvPr id="29" name="직선 연결선 28"/>
            <p:cNvCxnSpPr/>
            <p:nvPr/>
          </p:nvCxnSpPr>
          <p:spPr>
            <a:xfrm>
              <a:off x="5742229" y="4343018"/>
              <a:ext cx="435935" cy="0"/>
            </a:xfrm>
            <a:prstGeom prst="line">
              <a:avLst/>
            </a:prstGeom>
            <a:ln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5623598" y="3927371"/>
              <a:ext cx="650259" cy="276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>
                  <a:latin typeface="+mj-lt"/>
                  <a:ea typeface="Yoon® 민국" panose="020B0303000000000000" pitchFamily="50" charset="-127"/>
                </a:rPr>
                <a:t>피해액</a:t>
              </a:r>
              <a:endParaRPr lang="en-US" sz="1200" dirty="0">
                <a:latin typeface="+mj-lt"/>
                <a:ea typeface="Yoon® 민국" panose="020B0303000000000000" pitchFamily="50" charset="-127"/>
              </a:endParaRPr>
            </a:p>
          </p:txBody>
        </p:sp>
        <p:cxnSp>
          <p:nvCxnSpPr>
            <p:cNvPr id="32" name="직선 연결선 31"/>
            <p:cNvCxnSpPr/>
            <p:nvPr/>
          </p:nvCxnSpPr>
          <p:spPr>
            <a:xfrm flipV="1">
              <a:off x="2382352" y="3503433"/>
              <a:ext cx="1233377" cy="839585"/>
            </a:xfrm>
            <a:prstGeom prst="line">
              <a:avLst/>
            </a:prstGeom>
            <a:ln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flipV="1">
              <a:off x="3615729" y="3312676"/>
              <a:ext cx="1275907" cy="190757"/>
            </a:xfrm>
            <a:prstGeom prst="line">
              <a:avLst/>
            </a:prstGeom>
            <a:ln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38" name="Rectangle 37"/>
          <p:cNvSpPr/>
          <p:nvPr/>
        </p:nvSpPr>
        <p:spPr>
          <a:xfrm>
            <a:off x="4142843" y="1076461"/>
            <a:ext cx="4070642" cy="466044"/>
          </a:xfrm>
          <a:prstGeom prst="rect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현장진입지연</a:t>
            </a:r>
            <a:r>
              <a:rPr lang="en-US" altLang="ko-KR" sz="16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(</a:t>
            </a:r>
            <a:r>
              <a:rPr lang="ko-KR" altLang="en-US" sz="16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불법주차</a:t>
            </a:r>
            <a:r>
              <a:rPr lang="en-US" altLang="ko-KR" sz="16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)</a:t>
            </a:r>
            <a:r>
              <a:rPr lang="ko-KR" altLang="en-US" sz="16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으로 인한 피해액</a:t>
            </a:r>
            <a:endParaRPr lang="en-US" sz="1600" b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34830" y="2447384"/>
            <a:ext cx="565789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불법주정차로 인해 연소가 확대되는 화재가 </a:t>
            </a:r>
            <a:endParaRPr lang="en-US" altLang="ko-KR" sz="1600" dirty="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algn="ctr"/>
            <a:r>
              <a:rPr lang="ko-KR" altLang="en-US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매년 </a:t>
            </a:r>
            <a:r>
              <a:rPr lang="en-US" altLang="ko-KR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100</a:t>
            </a:r>
            <a:r>
              <a:rPr lang="ko-KR" altLang="en-US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건 이상인 것으로 집계되었다</a:t>
            </a:r>
            <a:r>
              <a:rPr lang="en-US" altLang="ko-KR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.</a:t>
            </a:r>
          </a:p>
          <a:p>
            <a:pPr algn="ctr"/>
            <a:endParaRPr lang="en-US" altLang="ko-KR" sz="1600" dirty="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algn="ctr"/>
            <a:r>
              <a:rPr lang="en-US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‘</a:t>
            </a:r>
            <a:r>
              <a:rPr lang="ko-KR" altLang="en-US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시도별 연소확대 화재 현황 및 피해현황</a:t>
            </a:r>
            <a:r>
              <a:rPr lang="en-US" altLang="ko-KR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‘ </a:t>
            </a:r>
            <a:r>
              <a:rPr lang="ko-KR" altLang="en-US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에 따르면 </a:t>
            </a:r>
            <a:endParaRPr lang="en-US" altLang="ko-KR" sz="1600" dirty="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algn="ctr"/>
            <a:r>
              <a:rPr lang="ko-KR" altLang="en-US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불법주정차로 제때 불을 끄지 못한 건수가</a:t>
            </a:r>
            <a:endParaRPr lang="en-US" altLang="ko-KR" sz="1600" dirty="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algn="ctr"/>
            <a:r>
              <a:rPr lang="en-US" altLang="ko-KR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2013</a:t>
            </a:r>
            <a:r>
              <a:rPr lang="ko-KR" altLang="en-US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년부터 </a:t>
            </a:r>
            <a:r>
              <a:rPr lang="en-US" altLang="ko-KR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5</a:t>
            </a:r>
            <a:r>
              <a:rPr lang="ko-KR" altLang="en-US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년간 </a:t>
            </a:r>
            <a:r>
              <a:rPr lang="en-US" altLang="ko-KR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560</a:t>
            </a:r>
            <a:r>
              <a:rPr lang="ko-KR" altLang="en-US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건에 달한다고 밝혔다</a:t>
            </a:r>
            <a:r>
              <a:rPr lang="en-US" altLang="ko-KR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.</a:t>
            </a:r>
          </a:p>
          <a:p>
            <a:pPr algn="ctr"/>
            <a:endParaRPr lang="en-US" altLang="ko-KR" sz="1600" dirty="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algn="ctr"/>
            <a:endParaRPr lang="en-US" altLang="ko-KR" sz="1600" dirty="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algn="ctr"/>
            <a:r>
              <a:rPr lang="ko-KR" altLang="en-US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특히</a:t>
            </a:r>
            <a:r>
              <a:rPr lang="en-US" altLang="ko-KR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, </a:t>
            </a:r>
            <a:r>
              <a:rPr lang="ko-KR" altLang="en-US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불법주정차 관련해 연소범위가 확대된 사례는</a:t>
            </a:r>
            <a:endParaRPr lang="en-US" altLang="ko-KR" sz="1600" dirty="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algn="ctr"/>
            <a:r>
              <a:rPr lang="ko-KR" altLang="en-US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매년 증가세를 보이고 있고</a:t>
            </a:r>
            <a:r>
              <a:rPr lang="en-US" altLang="ko-KR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, </a:t>
            </a:r>
          </a:p>
          <a:p>
            <a:pPr algn="ctr"/>
            <a:r>
              <a:rPr lang="ko-KR" altLang="en-US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그에 따른 피해액도 증가하고 있다</a:t>
            </a:r>
            <a:r>
              <a:rPr lang="en-US" altLang="ko-KR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.</a:t>
            </a:r>
          </a:p>
        </p:txBody>
      </p:sp>
      <p:sp>
        <p:nvSpPr>
          <p:cNvPr id="43" name="양쪽 모서리가 둥근 사각형 14"/>
          <p:cNvSpPr/>
          <p:nvPr/>
        </p:nvSpPr>
        <p:spPr>
          <a:xfrm>
            <a:off x="6651923" y="126256"/>
            <a:ext cx="1219336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rgbClr val="263238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분석배경</a:t>
            </a:r>
            <a:endParaRPr lang="ko-KR" altLang="en-US" sz="1200" dirty="0">
              <a:solidFill>
                <a:srgbClr val="263238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45" name="양쪽 모서리가 둥근 사각형 16"/>
          <p:cNvSpPr/>
          <p:nvPr/>
        </p:nvSpPr>
        <p:spPr>
          <a:xfrm>
            <a:off x="9099815" y="109322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데이터 분석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46" name="양쪽 모서리가 둥근 사각형 17"/>
          <p:cNvSpPr/>
          <p:nvPr/>
        </p:nvSpPr>
        <p:spPr>
          <a:xfrm>
            <a:off x="10302831" y="109322"/>
            <a:ext cx="1380455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활용방안 도출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8" name="양쪽 모서리가 둥근 사각형 15"/>
          <p:cNvSpPr/>
          <p:nvPr/>
        </p:nvSpPr>
        <p:spPr>
          <a:xfrm>
            <a:off x="7883663" y="111424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EDA </a:t>
            </a:r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전처리</a:t>
            </a:r>
            <a:endParaRPr lang="en-US" altLang="ko-KR" sz="120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795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9099" y="600744"/>
            <a:ext cx="11217348" cy="58691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직사각형 1"/>
          <p:cNvSpPr/>
          <p:nvPr/>
        </p:nvSpPr>
        <p:spPr>
          <a:xfrm>
            <a:off x="1918448" y="4175490"/>
            <a:ext cx="8641976" cy="826816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073938" y="2174909"/>
            <a:ext cx="841576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ko-KR" altLang="en-US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소방본부장 </a:t>
            </a:r>
            <a:r>
              <a:rPr lang="ko-KR" altLang="en-US" sz="1400" dirty="0" smtClean="0">
                <a:latin typeface="바탕" panose="02030600000101010101" pitchFamily="18" charset="-127"/>
                <a:ea typeface="바탕" panose="02030600000101010101" pitchFamily="18" charset="-127"/>
              </a:rPr>
              <a:t>∙</a:t>
            </a:r>
            <a:r>
              <a:rPr lang="ko-KR" altLang="en-US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 </a:t>
            </a:r>
            <a:r>
              <a:rPr lang="ko-KR" altLang="en-US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소방서장 또는 소방대장은 사람은 구출하거나 불이 번지는 것을 막기 위하여 필요한 때에는 화재가 발생하거나 불이 번질 우려가 있는 소방대상물 및 토지를 일시적으로 사용하거나 그 사용의 제한 또는 소방활동에 필요한 처분을 할 수 있다</a:t>
            </a:r>
            <a:r>
              <a:rPr lang="en-US" altLang="ko-KR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.</a:t>
            </a:r>
          </a:p>
          <a:p>
            <a:pPr marL="342900" indent="-342900">
              <a:buAutoNum type="arabicParenBoth"/>
            </a:pPr>
            <a:endParaRPr lang="en-US" altLang="ko-KR" sz="14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marL="342900" indent="-342900">
              <a:buAutoNum type="arabicParenBoth"/>
            </a:pPr>
            <a:endParaRPr lang="en-US" altLang="ko-KR" sz="1400" dirty="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marL="342900" indent="-342900">
              <a:buAutoNum type="arabicParenBoth"/>
            </a:pPr>
            <a:r>
              <a:rPr lang="ko-KR" altLang="en-US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소방본부장</a:t>
            </a:r>
            <a:r>
              <a:rPr lang="ko-KR" altLang="en-US" sz="1400" dirty="0">
                <a:latin typeface="바탕" panose="02030600000101010101" pitchFamily="18" charset="-127"/>
                <a:ea typeface="바탕" panose="02030600000101010101" pitchFamily="18" charset="-127"/>
              </a:rPr>
              <a:t> ∙</a:t>
            </a:r>
            <a:r>
              <a:rPr lang="ko-KR" altLang="en-US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 </a:t>
            </a:r>
            <a:r>
              <a:rPr lang="ko-KR" altLang="en-US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소방서장 또는 소방대장은 사람을 구출하거나 불이 번지는 것을 막기 위하여 긴급하다고 인정하는 때에는 제 </a:t>
            </a:r>
            <a:r>
              <a:rPr lang="en-US" altLang="ko-KR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1</a:t>
            </a:r>
            <a:r>
              <a:rPr lang="ko-KR" altLang="en-US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항의 규정에 따른 소방대상물 또는 토지외의 소방대상물과 토지에 대하여 제</a:t>
            </a:r>
            <a:r>
              <a:rPr lang="en-US" altLang="ko-KR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1</a:t>
            </a:r>
            <a:r>
              <a:rPr lang="ko-KR" altLang="en-US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항의 규정에 따른 처분을 할 수 있다</a:t>
            </a:r>
            <a:r>
              <a:rPr lang="en-US" altLang="ko-KR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.</a:t>
            </a:r>
          </a:p>
          <a:p>
            <a:pPr marL="342900" indent="-342900">
              <a:buAutoNum type="arabicParenBoth"/>
            </a:pPr>
            <a:endParaRPr lang="en-US" altLang="ko-KR" sz="14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marL="342900" indent="-342900">
              <a:buAutoNum type="arabicParenBoth"/>
            </a:pPr>
            <a:endParaRPr lang="en-US" altLang="ko-KR" sz="1400" dirty="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marL="342900" indent="-342900">
              <a:buAutoNum type="arabicParenBoth"/>
            </a:pPr>
            <a:r>
              <a:rPr lang="ko-KR" altLang="en-US" sz="1400" b="1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소방본부장</a:t>
            </a:r>
            <a:r>
              <a:rPr lang="ko-KR" altLang="en-US" sz="1400" b="1" dirty="0">
                <a:latin typeface="바탕" panose="02030600000101010101" pitchFamily="18" charset="-127"/>
                <a:ea typeface="바탕" panose="02030600000101010101" pitchFamily="18" charset="-127"/>
              </a:rPr>
              <a:t> ∙</a:t>
            </a:r>
            <a:r>
              <a:rPr lang="ko-KR" altLang="en-US" sz="1400" b="1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 </a:t>
            </a:r>
            <a:r>
              <a:rPr lang="ko-KR" altLang="en-US" sz="14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소방서장  또는 소방대장은 소방활동을 위하여 긴급하게 출동하는 때에는 소방자동차의 통행과 소방활동에 방해가 되는 주차 또는 정차된 차량 및 물건 등을 제거 또는 이동시킬 수 있다</a:t>
            </a:r>
            <a:r>
              <a:rPr lang="en-US" altLang="ko-KR" sz="14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.</a:t>
            </a:r>
          </a:p>
          <a:p>
            <a:pPr marL="342900" indent="-342900">
              <a:buAutoNum type="arabicParenBoth"/>
            </a:pPr>
            <a:endParaRPr lang="en-US" altLang="ko-KR" sz="1400" b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marL="342900" indent="-342900">
              <a:buAutoNum type="arabicParenBoth"/>
            </a:pPr>
            <a:endParaRPr lang="en-US" altLang="ko-KR" sz="1400" b="1" dirty="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marL="342900" indent="-342900">
              <a:buAutoNum type="arabicParenBoth"/>
            </a:pPr>
            <a:r>
              <a:rPr lang="ko-KR" altLang="en-US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시</a:t>
            </a:r>
            <a:r>
              <a:rPr lang="ko-KR" altLang="en-US" sz="1400" dirty="0">
                <a:latin typeface="바탕" panose="02030600000101010101" pitchFamily="18" charset="-127"/>
                <a:ea typeface="바탕" panose="02030600000101010101" pitchFamily="18" charset="-127"/>
              </a:rPr>
              <a:t> ∙</a:t>
            </a:r>
            <a:r>
              <a:rPr lang="ko-KR" altLang="en-US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 </a:t>
            </a:r>
            <a:r>
              <a:rPr lang="ko-KR" altLang="en-US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도지사는 제 </a:t>
            </a:r>
            <a:r>
              <a:rPr lang="en-US" altLang="ko-KR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2</a:t>
            </a:r>
            <a:r>
              <a:rPr lang="ko-KR" altLang="en-US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항 또는 제</a:t>
            </a:r>
            <a:r>
              <a:rPr lang="en-US" altLang="ko-KR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3</a:t>
            </a:r>
            <a:r>
              <a:rPr lang="ko-KR" altLang="en-US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항의 규정에 따른 처분으로 인하여 손실을 받은 자가 있는 경우에는 그 손실을 보상하여야 한다</a:t>
            </a:r>
            <a:r>
              <a:rPr lang="en-US" altLang="ko-KR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. </a:t>
            </a:r>
            <a:r>
              <a:rPr lang="ko-KR" altLang="en-US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다만</a:t>
            </a:r>
            <a:r>
              <a:rPr lang="en-US" altLang="ko-KR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, </a:t>
            </a:r>
            <a:r>
              <a:rPr lang="ko-KR" altLang="en-US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제</a:t>
            </a:r>
            <a:r>
              <a:rPr lang="en-US" altLang="ko-KR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3</a:t>
            </a:r>
            <a:r>
              <a:rPr lang="ko-KR" altLang="en-US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항의 규정에 해당하는 경우로서 법령을 위반하여 소방자동차의 통행과 소방활동에 방해가 된 경우에는 그러하지 아니하다</a:t>
            </a:r>
            <a:r>
              <a:rPr lang="en-US" altLang="ko-KR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.</a:t>
            </a:r>
          </a:p>
          <a:p>
            <a:pPr marL="342900" indent="-342900">
              <a:buAutoNum type="arabicParenBoth"/>
            </a:pPr>
            <a:endParaRPr lang="en-US" sz="14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5" name="Rectangle 37"/>
          <p:cNvSpPr/>
          <p:nvPr/>
        </p:nvSpPr>
        <p:spPr>
          <a:xfrm>
            <a:off x="4062452" y="1146917"/>
            <a:ext cx="4070642" cy="466044"/>
          </a:xfrm>
          <a:prstGeom prst="rect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소방 기본법 </a:t>
            </a:r>
            <a:r>
              <a:rPr lang="ko-KR" altLang="en-US" sz="1600" b="1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제</a:t>
            </a:r>
            <a:r>
              <a:rPr lang="en-US" altLang="ko-KR" sz="16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25</a:t>
            </a:r>
            <a:r>
              <a:rPr lang="ko-KR" altLang="en-US" sz="16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조</a:t>
            </a:r>
            <a:endParaRPr lang="en-US" sz="1600" b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0" name="양쪽 모서리가 둥근 사각형 14"/>
          <p:cNvSpPr/>
          <p:nvPr/>
        </p:nvSpPr>
        <p:spPr>
          <a:xfrm>
            <a:off x="6651923" y="126256"/>
            <a:ext cx="1219336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rgbClr val="263238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분석배경</a:t>
            </a:r>
            <a:endParaRPr lang="ko-KR" altLang="en-US" sz="1200" dirty="0">
              <a:solidFill>
                <a:srgbClr val="263238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9099815" y="109322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데이터 분석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8" name="양쪽 모서리가 둥근 사각형 17"/>
          <p:cNvSpPr/>
          <p:nvPr/>
        </p:nvSpPr>
        <p:spPr>
          <a:xfrm>
            <a:off x="10302831" y="109322"/>
            <a:ext cx="1380455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활용방안 도출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2" name="양쪽 모서리가 둥근 사각형 15"/>
          <p:cNvSpPr/>
          <p:nvPr/>
        </p:nvSpPr>
        <p:spPr>
          <a:xfrm>
            <a:off x="7883663" y="111424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EDA </a:t>
            </a:r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전처리</a:t>
            </a:r>
            <a:endParaRPr lang="en-US" altLang="ko-KR" sz="120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667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9099" y="600744"/>
            <a:ext cx="11217348" cy="58691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203040" y="963938"/>
            <a:ext cx="1785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분석배경</a:t>
            </a:r>
            <a:endParaRPr lang="ko-KR" altLang="en-US" sz="2400" b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96000" y="2179472"/>
            <a:ext cx="48010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'</a:t>
            </a:r>
            <a:r>
              <a:rPr lang="ko-KR" altLang="en-US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긴급 소방활동을 방해하는 불법 주차 차량을 부숴도 될까요</a:t>
            </a:r>
            <a:r>
              <a:rPr lang="en-US" altLang="ko-KR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?'</a:t>
            </a:r>
            <a:r>
              <a:rPr lang="ko-KR" altLang="en-US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라는 주제로 시민 의견을 </a:t>
            </a:r>
            <a:r>
              <a:rPr lang="ko-KR" altLang="en-US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수렴</a:t>
            </a:r>
            <a:endParaRPr lang="en-US" altLang="ko-KR" dirty="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algn="ctr"/>
            <a:endParaRPr lang="en-US" altLang="ko-KR" dirty="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algn="ctr"/>
            <a:endParaRPr lang="en-US" altLang="ko-KR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algn="ctr"/>
            <a:r>
              <a:rPr lang="ko-KR" altLang="en-US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반대하는 시민 중에서는 </a:t>
            </a:r>
            <a:r>
              <a:rPr lang="ko-KR" altLang="en-US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주차공간을 </a:t>
            </a:r>
            <a:r>
              <a:rPr lang="ko-KR" altLang="en-US" b="1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확보하는 등 실효성 있는 주차난 해소대책이 선행돼야 </a:t>
            </a:r>
            <a:r>
              <a:rPr lang="ko-KR" altLang="en-US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한다</a:t>
            </a:r>
            <a:r>
              <a:rPr lang="en-US" altLang="ko-KR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,</a:t>
            </a:r>
            <a:r>
              <a:rPr lang="ko-KR" altLang="en-US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 차량이 </a:t>
            </a:r>
            <a:r>
              <a:rPr lang="ko-KR" altLang="en-US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파손되면 생업에 어려움이 생기는 시민이 있을 수 있다 등 의견이 나올 것으로 예상된다</a:t>
            </a:r>
            <a:r>
              <a:rPr lang="en-US" altLang="ko-KR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.</a:t>
            </a:r>
          </a:p>
          <a:p>
            <a:endParaRPr lang="en-US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97773" y="4926711"/>
            <a:ext cx="5147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출처</a:t>
            </a:r>
            <a:r>
              <a:rPr lang="en-US" altLang="ko-KR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: </a:t>
            </a:r>
            <a:r>
              <a:rPr lang="en-US" altLang="ko-KR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[</a:t>
            </a:r>
            <a:r>
              <a:rPr lang="ko-KR" altLang="en-US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민주주의 서울 </a:t>
            </a:r>
            <a:r>
              <a:rPr lang="en-US" altLang="ko-KR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&lt;</a:t>
            </a:r>
            <a:r>
              <a:rPr lang="ko-KR" altLang="en-US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서울시가 묻습니다</a:t>
            </a:r>
            <a:r>
              <a:rPr lang="en-US" altLang="ko-KR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.&gt; “</a:t>
            </a:r>
            <a:r>
              <a:rPr lang="ko-KR" altLang="en-US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긴급 소방 활동을 방해하는 불법주차 차량을 부숴도 될까요</a:t>
            </a:r>
            <a:r>
              <a:rPr lang="en-US" altLang="ko-KR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?” </a:t>
            </a:r>
            <a:r>
              <a:rPr lang="ko-KR" altLang="en-US" sz="1400" dirty="0" err="1">
                <a:latin typeface="Yoon® 민국" panose="020B0303000000000000" pitchFamily="50" charset="-127"/>
                <a:ea typeface="Yoon® 민국" panose="020B0303000000000000" pitchFamily="50" charset="-127"/>
              </a:rPr>
              <a:t>카드뉴스</a:t>
            </a:r>
            <a:r>
              <a:rPr lang="en-US" altLang="ko-KR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]</a:t>
            </a:r>
            <a:endParaRPr lang="en-US" sz="14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pic>
        <p:nvPicPr>
          <p:cNvPr id="2056" name="Picture 8" descr="대구 소방차 출동 불법주정차 이미지 검색결과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519" y="2214756"/>
            <a:ext cx="4762943" cy="289149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양쪽 모서리가 둥근 사각형 14"/>
          <p:cNvSpPr/>
          <p:nvPr/>
        </p:nvSpPr>
        <p:spPr>
          <a:xfrm>
            <a:off x="6651923" y="126256"/>
            <a:ext cx="1219336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rgbClr val="263238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분석배경</a:t>
            </a:r>
            <a:endParaRPr lang="ko-KR" altLang="en-US" sz="1200" dirty="0">
              <a:solidFill>
                <a:srgbClr val="263238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4" name="양쪽 모서리가 둥근 사각형 16"/>
          <p:cNvSpPr/>
          <p:nvPr/>
        </p:nvSpPr>
        <p:spPr>
          <a:xfrm>
            <a:off x="9099815" y="109322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데이터 분석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5" name="양쪽 모서리가 둥근 사각형 17"/>
          <p:cNvSpPr/>
          <p:nvPr/>
        </p:nvSpPr>
        <p:spPr>
          <a:xfrm>
            <a:off x="10302831" y="109322"/>
            <a:ext cx="1380455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활용방안 도출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6" name="양쪽 모서리가 둥근 사각형 15"/>
          <p:cNvSpPr/>
          <p:nvPr/>
        </p:nvSpPr>
        <p:spPr>
          <a:xfrm>
            <a:off x="7883663" y="111424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EDA </a:t>
            </a:r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전처리</a:t>
            </a:r>
            <a:endParaRPr lang="en-US" altLang="ko-KR" sz="120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910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9099" y="600744"/>
            <a:ext cx="11217348" cy="58691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068640" y="1090514"/>
            <a:ext cx="4331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어떻게 분석할 것인가</a:t>
            </a:r>
            <a:r>
              <a:rPr lang="en-US" altLang="ko-KR" sz="24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?</a:t>
            </a:r>
            <a:endParaRPr lang="ko-KR" altLang="en-US" sz="2400" b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23678" y="1650647"/>
            <a:ext cx="8575543" cy="426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1. </a:t>
            </a:r>
            <a:r>
              <a:rPr lang="ko-KR" altLang="en-US" sz="15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데이터 수집 및 통합 </a:t>
            </a:r>
            <a:r>
              <a:rPr lang="en-US" altLang="ko-KR" sz="15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: </a:t>
            </a:r>
            <a:r>
              <a:rPr lang="ko-KR" altLang="en-US" sz="15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수집한 데이터를 </a:t>
            </a:r>
            <a:r>
              <a:rPr lang="en-US" altLang="ko-KR" sz="15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100*100 </a:t>
            </a:r>
            <a:r>
              <a:rPr lang="ko-KR" altLang="en-US" sz="15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격자 데이터로 통합</a:t>
            </a:r>
            <a:r>
              <a:rPr lang="en-US" altLang="ko-KR" sz="15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 </a:t>
            </a:r>
          </a:p>
          <a:p>
            <a:endParaRPr lang="en-US" sz="15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r>
              <a:rPr lang="en-US" altLang="ko-KR" sz="15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2. </a:t>
            </a:r>
            <a:r>
              <a:rPr lang="ko-KR" altLang="en-US" sz="15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화재발생 예측 모형 개발 </a:t>
            </a:r>
            <a:r>
              <a:rPr lang="en-US" altLang="ko-KR" sz="15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: </a:t>
            </a:r>
            <a:r>
              <a:rPr lang="ko-KR" altLang="en-US" sz="15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두가지 변수선택 기법과 다섯 가지 예측 기법을 적용해 총 </a:t>
            </a:r>
            <a:r>
              <a:rPr lang="en-US" altLang="ko-KR" sz="15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10</a:t>
            </a:r>
            <a:r>
              <a:rPr lang="ko-KR" altLang="en-US" sz="15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개의 모형 적합 </a:t>
            </a:r>
            <a:endParaRPr lang="en-US" altLang="ko-KR" sz="1500" dirty="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r>
              <a:rPr lang="en-US" altLang="ko-KR" sz="15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 </a:t>
            </a:r>
          </a:p>
          <a:p>
            <a:r>
              <a:rPr lang="en-US" altLang="ko-KR" sz="15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 </a:t>
            </a:r>
            <a:r>
              <a:rPr lang="en-US" altLang="ko-KR" sz="15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- </a:t>
            </a:r>
            <a:r>
              <a:rPr lang="ko-KR" altLang="en-US" sz="15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예측 기법 </a:t>
            </a:r>
            <a:r>
              <a:rPr lang="en-US" altLang="ko-KR" sz="15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Logistic </a:t>
            </a:r>
            <a:r>
              <a:rPr lang="en-US" altLang="ko-KR" sz="15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Ridge </a:t>
            </a:r>
            <a:r>
              <a:rPr lang="en-US" altLang="ko-KR" sz="15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LASSO Regression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Random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Gradient Boosting</a:t>
            </a:r>
            <a:endParaRPr lang="ko-KR" altLang="en-US" sz="15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endParaRPr lang="en-US" altLang="ko-KR" sz="1500" dirty="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r>
              <a:rPr lang="en-US" altLang="ko-KR" sz="15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3. </a:t>
            </a:r>
            <a:r>
              <a:rPr lang="ko-KR" altLang="en-US" sz="15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모형 비교 </a:t>
            </a:r>
            <a:r>
              <a:rPr lang="en-US" altLang="ko-KR" sz="15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: 10</a:t>
            </a:r>
            <a:r>
              <a:rPr lang="ko-KR" altLang="en-US" sz="15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개 모형을 비교해 해당 값들이 높은 모형을 최종 모형으로 선정  </a:t>
            </a:r>
            <a:endParaRPr lang="en-US" altLang="ko-KR" sz="1500" dirty="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Auc</a:t>
            </a:r>
            <a:r>
              <a:rPr lang="en-US" altLang="ko-KR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 </a:t>
            </a:r>
            <a:endParaRPr lang="ko-KR" altLang="en-US" sz="16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endParaRPr lang="en-US" sz="1500" dirty="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r>
              <a:rPr lang="en-US" altLang="ko-KR" sz="15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4. </a:t>
            </a:r>
            <a:r>
              <a:rPr lang="ko-KR" altLang="en-US" sz="15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최종결과 </a:t>
            </a:r>
            <a:r>
              <a:rPr lang="en-US" altLang="ko-KR" sz="15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: </a:t>
            </a:r>
            <a:r>
              <a:rPr lang="ko-KR" altLang="en-US" sz="15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위 과정을 통해 선정된 화재발생 예측 모형을 활용해 화재발생확률이 가장 높은 격자를 도출해 최종 </a:t>
            </a:r>
            <a:r>
              <a:rPr lang="ko-KR" altLang="en-US" sz="1500" dirty="0" err="1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불법주정차</a:t>
            </a:r>
            <a:r>
              <a:rPr lang="ko-KR" altLang="en-US" sz="15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 우선 예방 지역으로 선정</a:t>
            </a:r>
            <a:endParaRPr lang="en-US" sz="22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endParaRPr lang="en-US" sz="14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48436" y="2602082"/>
            <a:ext cx="245059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5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변수선택 </a:t>
            </a:r>
            <a:r>
              <a:rPr lang="ko-KR" altLang="en-US" sz="15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기법 </a:t>
            </a:r>
            <a:r>
              <a:rPr lang="en-US" altLang="ko-KR" sz="15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Stepwise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Lasso </a:t>
            </a:r>
            <a:endParaRPr lang="en-US" altLang="ko-KR" sz="15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743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9099" y="600744"/>
            <a:ext cx="11217348" cy="58691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21" name="모서리가 둥근 직사각형 120"/>
          <p:cNvSpPr/>
          <p:nvPr/>
        </p:nvSpPr>
        <p:spPr>
          <a:xfrm>
            <a:off x="692091" y="873313"/>
            <a:ext cx="10804509" cy="5324287"/>
          </a:xfrm>
          <a:prstGeom prst="roundRect">
            <a:avLst>
              <a:gd name="adj" fmla="val 3385"/>
            </a:avLst>
          </a:prstGeom>
          <a:gradFill flip="none" rotWithShape="1">
            <a:gsLst>
              <a:gs pos="78000">
                <a:srgbClr val="D8DFE7">
                  <a:alpha val="54000"/>
                </a:srgbClr>
              </a:gs>
              <a:gs pos="0">
                <a:schemeClr val="bg2"/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>
                <a:solidFill>
                  <a:schemeClr val="tx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 </a:t>
            </a:r>
            <a:endParaRPr lang="en-US" altLang="ko-KR" b="1" dirty="0">
              <a:solidFill>
                <a:schemeClr val="tx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4597317" y="1775640"/>
            <a:ext cx="3168279" cy="48846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ysClr val="windowText" lastClr="000000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변수선택</a:t>
            </a:r>
            <a:endParaRPr lang="ko-KR" altLang="en-US" b="1" dirty="0">
              <a:solidFill>
                <a:sysClr val="windowText" lastClr="000000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4584389" y="2774217"/>
            <a:ext cx="3168278" cy="48846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ysClr val="windowText" lastClr="000000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화재 발생 예측 모형 적합</a:t>
            </a:r>
            <a:endParaRPr lang="ko-KR" altLang="en-US" b="1" dirty="0">
              <a:solidFill>
                <a:sysClr val="windowText" lastClr="000000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24" name="순서도: 문서 123"/>
          <p:cNvSpPr/>
          <p:nvPr/>
        </p:nvSpPr>
        <p:spPr>
          <a:xfrm>
            <a:off x="8489482" y="1686671"/>
            <a:ext cx="2699089" cy="980155"/>
          </a:xfrm>
          <a:prstGeom prst="flowChartDocument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최종 모형 활용 대형 화재 발생 </a:t>
            </a:r>
            <a:r>
              <a:rPr lang="ko-KR" altLang="en-US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위험지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 선정 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25" name="순서도: 문서 124"/>
          <p:cNvSpPr/>
          <p:nvPr/>
        </p:nvSpPr>
        <p:spPr>
          <a:xfrm>
            <a:off x="8489481" y="4744209"/>
            <a:ext cx="2699089" cy="920403"/>
          </a:xfrm>
          <a:prstGeom prst="flowChartDocument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분석 결과 활용 방안 모색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26" name="순서도: 문서 125"/>
          <p:cNvSpPr/>
          <p:nvPr/>
        </p:nvSpPr>
        <p:spPr>
          <a:xfrm>
            <a:off x="8497058" y="3184283"/>
            <a:ext cx="2732069" cy="958081"/>
          </a:xfrm>
          <a:prstGeom prst="flowChartDocument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최종 </a:t>
            </a:r>
            <a:r>
              <a:rPr lang="ko-KR" alt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주정차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 우선 예방 </a:t>
            </a:r>
            <a:endParaRPr lang="en-US" altLang="ko-KR" b="1" dirty="0" smtClean="0">
              <a:solidFill>
                <a:schemeClr val="tx1">
                  <a:lumMod val="85000"/>
                  <a:lumOff val="15000"/>
                </a:schemeClr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algn="ctr"/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지역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선정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27" name="모서리가 둥근 직사각형 126"/>
          <p:cNvSpPr/>
          <p:nvPr/>
        </p:nvSpPr>
        <p:spPr>
          <a:xfrm>
            <a:off x="4646209" y="4465419"/>
            <a:ext cx="3113417" cy="48846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 dirty="0" smtClean="0">
                <a:solidFill>
                  <a:sysClr val="windowText" lastClr="000000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모형 비교 및 최종 모형 선택</a:t>
            </a:r>
            <a:endParaRPr lang="ko-KR" altLang="en-US" b="1" spc="-150" dirty="0">
              <a:solidFill>
                <a:sysClr val="windowText" lastClr="000000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932544" y="5664612"/>
            <a:ext cx="3159544" cy="437818"/>
          </a:xfrm>
          <a:prstGeom prst="round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데이터 통합 및 </a:t>
            </a:r>
            <a:r>
              <a:rPr lang="ko-KR" altLang="en-US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격자별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 요약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924445" y="5097553"/>
            <a:ext cx="3167738" cy="406840"/>
          </a:xfrm>
          <a:prstGeom prst="round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주소 정제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및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Geocoding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4701226" y="3223108"/>
            <a:ext cx="29895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Ridge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LASSO Regression </a:t>
            </a:r>
            <a:endParaRPr lang="en-US" altLang="ko-KR" sz="1200" b="1" dirty="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Random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Gradient Boosting</a:t>
            </a:r>
            <a:endParaRPr lang="ko-KR" altLang="en-US" sz="1200" b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4701226" y="2225089"/>
            <a:ext cx="2989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STEPWISE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LASSO</a:t>
            </a:r>
            <a:endParaRPr lang="ko-KR" altLang="en-US" sz="1200" b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pic>
        <p:nvPicPr>
          <p:cNvPr id="143" name="그림 14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8" y="3102352"/>
            <a:ext cx="416333" cy="617351"/>
          </a:xfrm>
          <a:prstGeom prst="rect">
            <a:avLst/>
          </a:prstGeom>
        </p:spPr>
      </p:pic>
      <p:sp>
        <p:nvSpPr>
          <p:cNvPr id="145" name="TextBox 144"/>
          <p:cNvSpPr txBox="1"/>
          <p:nvPr/>
        </p:nvSpPr>
        <p:spPr>
          <a:xfrm>
            <a:off x="4745050" y="4948263"/>
            <a:ext cx="2743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Specificity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Sensitivity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 err="1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Auc</a:t>
            </a:r>
            <a:r>
              <a:rPr lang="en-US" altLang="ko-KR" sz="12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 </a:t>
            </a:r>
            <a:endParaRPr lang="ko-KR" altLang="en-US" sz="1200" b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46" name="순서도: 자기 디스크 145"/>
          <p:cNvSpPr/>
          <p:nvPr/>
        </p:nvSpPr>
        <p:spPr>
          <a:xfrm>
            <a:off x="1001126" y="3323625"/>
            <a:ext cx="1345302" cy="783421"/>
          </a:xfrm>
          <a:prstGeom prst="flowChartMagneticDisk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>
                <a:solidFill>
                  <a:sysClr val="windowText" lastClr="000000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담배 소매점 위치</a:t>
            </a:r>
            <a:endParaRPr lang="en-US" altLang="ko-KR" sz="1300" b="1" dirty="0">
              <a:solidFill>
                <a:sysClr val="windowText" lastClr="000000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47" name="순서도: 자기 디스크 146"/>
          <p:cNvSpPr/>
          <p:nvPr/>
        </p:nvSpPr>
        <p:spPr>
          <a:xfrm>
            <a:off x="1003673" y="1614695"/>
            <a:ext cx="1369734" cy="783421"/>
          </a:xfrm>
          <a:prstGeom prst="flowChartMagneticDisk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>
                <a:solidFill>
                  <a:sysClr val="windowText" lastClr="000000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건물 데이터</a:t>
            </a:r>
            <a:endParaRPr lang="en-US" altLang="ko-KR" sz="1300" b="1" dirty="0">
              <a:solidFill>
                <a:sysClr val="windowText" lastClr="000000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48" name="순서도: 자기 디스크 147"/>
          <p:cNvSpPr/>
          <p:nvPr/>
        </p:nvSpPr>
        <p:spPr>
          <a:xfrm>
            <a:off x="2492740" y="1614695"/>
            <a:ext cx="1345302" cy="783421"/>
          </a:xfrm>
          <a:prstGeom prst="flowChartMagneticDisk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>
                <a:solidFill>
                  <a:sysClr val="windowText" lastClr="000000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도로 데이터</a:t>
            </a:r>
            <a:endParaRPr lang="en-US" altLang="ko-KR" sz="1300" b="1" dirty="0">
              <a:solidFill>
                <a:sysClr val="windowText" lastClr="000000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49" name="순서도: 자기 디스크 148"/>
          <p:cNvSpPr/>
          <p:nvPr/>
        </p:nvSpPr>
        <p:spPr>
          <a:xfrm>
            <a:off x="995864" y="2469815"/>
            <a:ext cx="1369734" cy="783421"/>
          </a:xfrm>
          <a:prstGeom prst="flowChartMagneticDisk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ysClr val="windowText" lastClr="000000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119</a:t>
            </a:r>
            <a:r>
              <a:rPr lang="ko-KR" altLang="en-US" sz="1300" b="1" dirty="0">
                <a:solidFill>
                  <a:sysClr val="windowText" lastClr="000000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안전센터</a:t>
            </a:r>
            <a:endParaRPr lang="en-US" altLang="ko-KR" sz="1300" b="1" dirty="0">
              <a:solidFill>
                <a:sysClr val="windowText" lastClr="000000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50" name="순서도: 자기 디스크 149"/>
          <p:cNvSpPr/>
          <p:nvPr/>
        </p:nvSpPr>
        <p:spPr>
          <a:xfrm>
            <a:off x="2492740" y="3309351"/>
            <a:ext cx="1345302" cy="783421"/>
          </a:xfrm>
          <a:prstGeom prst="flowChartMagneticDisk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b="1" smtClean="0">
                <a:solidFill>
                  <a:sysClr val="windowText" lastClr="000000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중점관리대상 </a:t>
            </a:r>
            <a:endParaRPr lang="en-US" altLang="ko-KR" sz="1300" b="1" smtClean="0">
              <a:solidFill>
                <a:sysClr val="windowText" lastClr="000000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algn="ctr"/>
            <a:r>
              <a:rPr lang="ko-KR" altLang="en-US" sz="1300" b="1" smtClean="0">
                <a:solidFill>
                  <a:sysClr val="windowText" lastClr="000000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건물</a:t>
            </a:r>
            <a:endParaRPr lang="en-US" altLang="ko-KR" sz="1300" b="1" dirty="0">
              <a:solidFill>
                <a:sysClr val="windowText" lastClr="000000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51" name="순서도: 자기 디스크 150"/>
          <p:cNvSpPr/>
          <p:nvPr/>
        </p:nvSpPr>
        <p:spPr>
          <a:xfrm>
            <a:off x="2512316" y="2445255"/>
            <a:ext cx="1324301" cy="783421"/>
          </a:xfrm>
          <a:prstGeom prst="flowChartMagneticDisk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ysClr val="windowText" lastClr="000000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소방 </a:t>
            </a:r>
            <a:r>
              <a:rPr lang="ko-KR" altLang="en-US" sz="1300" b="1" dirty="0" err="1">
                <a:solidFill>
                  <a:sysClr val="windowText" lastClr="000000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용수시설</a:t>
            </a:r>
            <a:endParaRPr lang="en-US" altLang="ko-KR" sz="1300" b="1" dirty="0">
              <a:solidFill>
                <a:sysClr val="windowText" lastClr="000000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pic>
        <p:nvPicPr>
          <p:cNvPr id="152" name="그림 15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501" y="3102352"/>
            <a:ext cx="416333" cy="617351"/>
          </a:xfrm>
          <a:prstGeom prst="rect">
            <a:avLst/>
          </a:prstGeom>
        </p:spPr>
      </p:pic>
      <p:pic>
        <p:nvPicPr>
          <p:cNvPr id="153" name="그림 15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590" y="3102352"/>
            <a:ext cx="416333" cy="617351"/>
          </a:xfrm>
          <a:prstGeom prst="rect">
            <a:avLst/>
          </a:prstGeom>
        </p:spPr>
      </p:pic>
      <p:grpSp>
        <p:nvGrpSpPr>
          <p:cNvPr id="154" name="그룹 153"/>
          <p:cNvGrpSpPr/>
          <p:nvPr/>
        </p:nvGrpSpPr>
        <p:grpSpPr>
          <a:xfrm>
            <a:off x="692091" y="873313"/>
            <a:ext cx="11014356" cy="622970"/>
            <a:chOff x="65190" y="1461273"/>
            <a:chExt cx="9713756" cy="587877"/>
          </a:xfrm>
        </p:grpSpPr>
        <p:sp>
          <p:nvSpPr>
            <p:cNvPr id="155" name="오각형 154"/>
            <p:cNvSpPr/>
            <p:nvPr/>
          </p:nvSpPr>
          <p:spPr>
            <a:xfrm>
              <a:off x="6649316" y="1461949"/>
              <a:ext cx="3129630" cy="581942"/>
            </a:xfrm>
            <a:prstGeom prst="homePlat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oon® 민국" panose="020B0303000000000000" pitchFamily="50" charset="-127"/>
                  <a:ea typeface="Yoon® 민국" panose="020B0303000000000000" pitchFamily="50" charset="-127"/>
                </a:rPr>
                <a:t>최종 분석 결과 도출</a:t>
              </a:r>
              <a:endPara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® 민국" panose="020B0303000000000000" pitchFamily="50" charset="-127"/>
                <a:ea typeface="Yoon® 민국" panose="020B0303000000000000" pitchFamily="50" charset="-127"/>
              </a:endParaRPr>
            </a:p>
          </p:txBody>
        </p:sp>
        <p:sp>
          <p:nvSpPr>
            <p:cNvPr id="156" name="오각형 155"/>
            <p:cNvSpPr/>
            <p:nvPr/>
          </p:nvSpPr>
          <p:spPr>
            <a:xfrm>
              <a:off x="3017965" y="1461947"/>
              <a:ext cx="3992576" cy="581942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oon® 민국" panose="020B0303000000000000" pitchFamily="50" charset="-127"/>
                  <a:ea typeface="Yoon® 민국" panose="020B0303000000000000" pitchFamily="50" charset="-127"/>
                </a:rPr>
                <a:t>화재 피해 예측 </a:t>
              </a:r>
              <a:r>
                <a: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oon® 민국" panose="020B0303000000000000" pitchFamily="50" charset="-127"/>
                  <a:ea typeface="Yoon® 민국" panose="020B0303000000000000" pitchFamily="50" charset="-127"/>
                </a:rPr>
                <a:t>모델링</a:t>
              </a:r>
            </a:p>
          </p:txBody>
        </p:sp>
        <p:sp>
          <p:nvSpPr>
            <p:cNvPr id="157" name="오각형 156"/>
            <p:cNvSpPr/>
            <p:nvPr/>
          </p:nvSpPr>
          <p:spPr>
            <a:xfrm>
              <a:off x="65190" y="1461273"/>
              <a:ext cx="3380035" cy="587877"/>
            </a:xfrm>
            <a:prstGeom prst="homePlat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oon® 민국" panose="020B0303000000000000" pitchFamily="50" charset="-127"/>
                  <a:ea typeface="Yoon® 민국" panose="020B0303000000000000" pitchFamily="50" charset="-127"/>
                </a:rPr>
                <a:t>    데이터 </a:t>
              </a:r>
              <a:r>
                <a:rPr lang="ko-KR" alt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oon® 민국" panose="020B0303000000000000" pitchFamily="50" charset="-127"/>
                  <a:ea typeface="Yoon® 민국" panose="020B0303000000000000" pitchFamily="50" charset="-127"/>
                </a:rPr>
                <a:t>전처리 </a:t>
              </a:r>
              <a:r>
                <a: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oon® 민국" panose="020B0303000000000000" pitchFamily="50" charset="-127"/>
                  <a:ea typeface="Yoon® 민국" panose="020B0303000000000000" pitchFamily="50" charset="-127"/>
                </a:rPr>
                <a:t>및 </a:t>
              </a:r>
              <a:r>
                <a:rPr lang="ko-KR" alt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oon® 민국" panose="020B0303000000000000" pitchFamily="50" charset="-127"/>
                  <a:ea typeface="Yoon® 민국" panose="020B0303000000000000" pitchFamily="50" charset="-127"/>
                </a:rPr>
                <a:t>통합</a:t>
              </a:r>
              <a:endPara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® 민국" panose="020B0303000000000000" pitchFamily="50" charset="-127"/>
                <a:ea typeface="Yoon® 민국" panose="020B0303000000000000" pitchFamily="50" charset="-127"/>
              </a:endParaRPr>
            </a:p>
          </p:txBody>
        </p:sp>
      </p:grpSp>
      <p:sp>
        <p:nvSpPr>
          <p:cNvPr id="158" name="순서도: 자기 디스크 157"/>
          <p:cNvSpPr/>
          <p:nvPr/>
        </p:nvSpPr>
        <p:spPr>
          <a:xfrm>
            <a:off x="1028105" y="4200480"/>
            <a:ext cx="1345302" cy="783421"/>
          </a:xfrm>
          <a:prstGeom prst="flowChartMagneticDisk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>
                <a:solidFill>
                  <a:sysClr val="windowText" lastClr="000000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금연구역 위치</a:t>
            </a:r>
            <a:endParaRPr lang="en-US" altLang="ko-KR" sz="1300" b="1" dirty="0">
              <a:solidFill>
                <a:sysClr val="windowText" lastClr="000000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59" name="순서도: 자기 디스크 158"/>
          <p:cNvSpPr/>
          <p:nvPr/>
        </p:nvSpPr>
        <p:spPr>
          <a:xfrm>
            <a:off x="2519719" y="4186206"/>
            <a:ext cx="1345302" cy="783421"/>
          </a:xfrm>
          <a:prstGeom prst="flowChartMagneticDisk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>
                <a:solidFill>
                  <a:sysClr val="windowText" lastClr="000000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구별 </a:t>
            </a:r>
            <a:r>
              <a:rPr lang="ko-KR" altLang="en-US" sz="1300" b="1" dirty="0" err="1" smtClean="0">
                <a:solidFill>
                  <a:sysClr val="windowText" lastClr="000000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주정차</a:t>
            </a:r>
            <a:r>
              <a:rPr lang="ko-KR" altLang="en-US" sz="1300" b="1" dirty="0" smtClean="0">
                <a:solidFill>
                  <a:sysClr val="windowText" lastClr="000000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 민원</a:t>
            </a:r>
            <a:endParaRPr lang="en-US" altLang="ko-KR" sz="1300" b="1" dirty="0">
              <a:solidFill>
                <a:sysClr val="windowText" lastClr="000000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923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9099" y="600744"/>
            <a:ext cx="11217348" cy="58691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941704" y="1073495"/>
            <a:ext cx="2312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데이터 설명서</a:t>
            </a:r>
            <a:endParaRPr lang="ko-KR" altLang="en-US" sz="2400" b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511824" y="2902366"/>
            <a:ext cx="3168351" cy="104075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구급차 출동현황</a:t>
            </a:r>
            <a:endParaRPr lang="en-US" altLang="ko-KR" sz="1400" dirty="0">
              <a:solidFill>
                <a:schemeClr val="tx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algn="ctr"/>
            <a:r>
              <a:rPr lang="ko-KR" altLang="en-US" sz="1400" smtClean="0">
                <a:solidFill>
                  <a:schemeClr val="tx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화재발생 </a:t>
            </a:r>
            <a:r>
              <a:rPr lang="ko-KR" altLang="en-US" sz="1400" dirty="0" smtClean="0">
                <a:solidFill>
                  <a:schemeClr val="tx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현황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4511823" y="4157113"/>
            <a:ext cx="3168352" cy="1891863"/>
            <a:chOff x="5320169" y="4171895"/>
            <a:chExt cx="3168352" cy="1646828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5320169" y="4850295"/>
              <a:ext cx="3168352" cy="96842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smtClean="0">
                  <a:solidFill>
                    <a:schemeClr val="tx1"/>
                  </a:solidFill>
                  <a:latin typeface="Yoon® 민국" panose="020B0303000000000000" pitchFamily="50" charset="-127"/>
                  <a:ea typeface="Yoon® 민국" panose="020B0303000000000000" pitchFamily="50" charset="-127"/>
                </a:rPr>
                <a:t>건물정보 </a:t>
              </a:r>
              <a:r>
                <a:rPr lang="en-US" altLang="ko-KR" sz="1400" dirty="0" err="1" smtClean="0">
                  <a:solidFill>
                    <a:schemeClr val="tx1"/>
                  </a:solidFill>
                  <a:latin typeface="Yoon® 민국" panose="020B0303000000000000" pitchFamily="50" charset="-127"/>
                  <a:ea typeface="Yoon® 민국" panose="020B0303000000000000" pitchFamily="50" charset="-127"/>
                </a:rPr>
                <a:t>shp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Yoon® 민국" panose="020B0303000000000000" pitchFamily="50" charset="-127"/>
                  <a:ea typeface="Yoon® 민국" panose="020B0303000000000000" pitchFamily="50" charset="-127"/>
                </a:rPr>
                <a:t> 파일</a:t>
              </a:r>
              <a:endParaRPr lang="en-US" altLang="ko-KR" sz="1400" dirty="0" smtClean="0">
                <a:solidFill>
                  <a:schemeClr val="tx1"/>
                </a:solidFill>
                <a:latin typeface="Yoon® 민국" panose="020B0303000000000000" pitchFamily="50" charset="-127"/>
                <a:ea typeface="Yoon® 민국" panose="020B0303000000000000" pitchFamily="50" charset="-127"/>
              </a:endParaRPr>
            </a:p>
            <a:p>
              <a:pPr marL="285750" indent="-285750" algn="ctr">
                <a:buFont typeface="Arial" charset="0"/>
                <a:buChar char="•"/>
              </a:pPr>
              <a:endParaRPr lang="en-US" altLang="ko-KR" sz="1400" dirty="0" smtClean="0">
                <a:solidFill>
                  <a:schemeClr val="tx1"/>
                </a:solidFill>
                <a:latin typeface="Yoon® 민국" panose="020B0303000000000000" pitchFamily="50" charset="-127"/>
                <a:ea typeface="Yoon® 민국" panose="020B0303000000000000" pitchFamily="50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  <a:latin typeface="Yoon® 민국" panose="020B0303000000000000" pitchFamily="50" charset="-127"/>
                  <a:ea typeface="Yoon® 민국" panose="020B0303000000000000" pitchFamily="50" charset="-127"/>
                </a:rPr>
                <a:t>도로정보 </a:t>
              </a:r>
              <a:r>
                <a:rPr lang="en-US" altLang="ko-KR" sz="1400" dirty="0" err="1" smtClean="0">
                  <a:solidFill>
                    <a:schemeClr val="tx1"/>
                  </a:solidFill>
                  <a:latin typeface="Yoon® 민국" panose="020B0303000000000000" pitchFamily="50" charset="-127"/>
                  <a:ea typeface="Yoon® 민국" panose="020B0303000000000000" pitchFamily="50" charset="-127"/>
                </a:rPr>
                <a:t>shp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Yoon® 민국" panose="020B0303000000000000" pitchFamily="50" charset="-127"/>
                  <a:ea typeface="Yoon® 민국" panose="020B0303000000000000" pitchFamily="50" charset="-127"/>
                </a:rPr>
                <a:t> 파일</a:t>
              </a:r>
              <a:endParaRPr lang="ko-KR" altLang="en-US" sz="1400" dirty="0">
                <a:solidFill>
                  <a:schemeClr val="tx1"/>
                </a:solidFill>
                <a:latin typeface="Yoon® 민국" panose="020B0303000000000000" pitchFamily="50" charset="-127"/>
                <a:ea typeface="Yoon® 민국" panose="020B0303000000000000" pitchFamily="50" charset="-127"/>
              </a:endParaRPr>
            </a:p>
          </p:txBody>
        </p:sp>
        <p:pic>
          <p:nvPicPr>
            <p:cNvPr id="16" name="Picture 6" descr="도로명주소 안내시스템 이미지 검색결과&quot;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8"/>
            <a:stretch/>
          </p:blipFill>
          <p:spPr bwMode="auto">
            <a:xfrm>
              <a:off x="5795462" y="4171895"/>
              <a:ext cx="2211156" cy="639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/>
          <p:cNvGrpSpPr/>
          <p:nvPr/>
        </p:nvGrpSpPr>
        <p:grpSpPr>
          <a:xfrm>
            <a:off x="8075776" y="4157115"/>
            <a:ext cx="3134987" cy="1891864"/>
            <a:chOff x="8062400" y="3889188"/>
            <a:chExt cx="3134987" cy="1905717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8062400" y="4669593"/>
              <a:ext cx="3134987" cy="1125312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  <a:latin typeface="Yoon® 민국" panose="020B0303000000000000" pitchFamily="50" charset="-127"/>
                  <a:ea typeface="Yoon® 민국" panose="020B0303000000000000" pitchFamily="50" charset="-127"/>
                </a:rPr>
                <a:t>100m × 100m 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Yoon® 민국" panose="020B0303000000000000" pitchFamily="50" charset="-127"/>
                  <a:ea typeface="Yoon® 민국" panose="020B0303000000000000" pitchFamily="50" charset="-127"/>
                </a:rPr>
                <a:t>총 인구수 격자</a:t>
              </a:r>
              <a:endParaRPr lang="en-US" altLang="ko-KR" sz="1400" dirty="0" smtClean="0">
                <a:solidFill>
                  <a:schemeClr val="tx1"/>
                </a:solidFill>
                <a:latin typeface="Yoon® 민국" panose="020B0303000000000000" pitchFamily="50" charset="-127"/>
                <a:ea typeface="Yoon® 민국" panose="020B0303000000000000" pitchFamily="50" charset="-127"/>
              </a:endParaRPr>
            </a:p>
          </p:txBody>
        </p:sp>
        <p:pic>
          <p:nvPicPr>
            <p:cNvPr id="17" name="Picture 8" descr="썸네일 이미지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9297" y="3889188"/>
              <a:ext cx="2181190" cy="684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그룹 5"/>
          <p:cNvGrpSpPr/>
          <p:nvPr/>
        </p:nvGrpSpPr>
        <p:grpSpPr>
          <a:xfrm>
            <a:off x="8059094" y="2054476"/>
            <a:ext cx="3168352" cy="1852615"/>
            <a:chOff x="7989102" y="2008213"/>
            <a:chExt cx="3168352" cy="1852615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7989102" y="2871768"/>
              <a:ext cx="3168352" cy="98906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  <a:latin typeface="Yoon® 민국" panose="020B0303000000000000" pitchFamily="50" charset="-127"/>
                  <a:ea typeface="Yoon® 민국" panose="020B0303000000000000" pitchFamily="50" charset="-127"/>
                </a:rPr>
                <a:t>구별 주차민원</a:t>
              </a:r>
              <a:endParaRPr lang="en-US" altLang="ko-KR" sz="1400" dirty="0" smtClean="0">
                <a:solidFill>
                  <a:schemeClr val="tx1"/>
                </a:solidFill>
                <a:latin typeface="Yoon® 민국" panose="020B0303000000000000" pitchFamily="50" charset="-127"/>
                <a:ea typeface="Yoon® 민국" panose="020B0303000000000000" pitchFamily="50" charset="-127"/>
              </a:endParaRPr>
            </a:p>
          </p:txBody>
        </p:sp>
        <p:pic>
          <p:nvPicPr>
            <p:cNvPr id="20" name="Picture 10" descr="대구광역시 로고 이미지 검색결과&quot;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68"/>
            <a:stretch/>
          </p:blipFill>
          <p:spPr bwMode="auto">
            <a:xfrm>
              <a:off x="8355024" y="2008213"/>
              <a:ext cx="2416627" cy="847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그룹 3"/>
          <p:cNvGrpSpPr/>
          <p:nvPr/>
        </p:nvGrpSpPr>
        <p:grpSpPr>
          <a:xfrm>
            <a:off x="993555" y="2234049"/>
            <a:ext cx="3134987" cy="3582077"/>
            <a:chOff x="1089180" y="1273244"/>
            <a:chExt cx="3134987" cy="2697059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1089180" y="1922983"/>
              <a:ext cx="3134987" cy="204732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  <a:latin typeface="Yoon® 민국" panose="020B0303000000000000" pitchFamily="50" charset="-127"/>
                  <a:ea typeface="Yoon® 민국" panose="020B0303000000000000" pitchFamily="50" charset="-127"/>
                </a:rPr>
                <a:t>소방용수시설</a:t>
              </a:r>
              <a:endParaRPr lang="en-US" altLang="ko-KR" sz="1400" dirty="0" smtClean="0">
                <a:solidFill>
                  <a:schemeClr val="tx1"/>
                </a:solidFill>
                <a:latin typeface="Yoon® 민국" panose="020B0303000000000000" pitchFamily="50" charset="-127"/>
                <a:ea typeface="Yoon® 민국" panose="020B0303000000000000" pitchFamily="50" charset="-127"/>
              </a:endParaRPr>
            </a:p>
            <a:p>
              <a:pPr algn="ctr"/>
              <a:endParaRPr lang="en-US" altLang="ko-KR" sz="1400" dirty="0" smtClean="0">
                <a:solidFill>
                  <a:schemeClr val="tx1"/>
                </a:solidFill>
                <a:latin typeface="Yoon® 민국" panose="020B0303000000000000" pitchFamily="50" charset="-127"/>
                <a:ea typeface="Yoon® 민국" panose="020B0303000000000000" pitchFamily="50" charset="-127"/>
              </a:endParaRPr>
            </a:p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  <a:latin typeface="Yoon® 민국" panose="020B0303000000000000" pitchFamily="50" charset="-127"/>
                  <a:ea typeface="Yoon® 민국" panose="020B0303000000000000" pitchFamily="50" charset="-127"/>
                </a:rPr>
                <a:t>119 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Yoon® 민국" panose="020B0303000000000000" pitchFamily="50" charset="-127"/>
                  <a:ea typeface="Yoon® 민국" panose="020B0303000000000000" pitchFamily="50" charset="-127"/>
                </a:rPr>
                <a:t>안전센터 정보</a:t>
              </a:r>
              <a:endParaRPr lang="en-US" altLang="ko-KR" sz="1400" dirty="0" smtClean="0">
                <a:solidFill>
                  <a:schemeClr val="tx1"/>
                </a:solidFill>
                <a:latin typeface="Yoon® 민국" panose="020B0303000000000000" pitchFamily="50" charset="-127"/>
                <a:ea typeface="Yoon® 민국" panose="020B0303000000000000" pitchFamily="50" charset="-127"/>
              </a:endParaRPr>
            </a:p>
            <a:p>
              <a:pPr algn="ctr"/>
              <a:endParaRPr lang="en-US" altLang="ko-KR" sz="1400" dirty="0" smtClean="0">
                <a:solidFill>
                  <a:schemeClr val="tx1"/>
                </a:solidFill>
                <a:latin typeface="Yoon® 민국" panose="020B0303000000000000" pitchFamily="50" charset="-127"/>
                <a:ea typeface="Yoon® 민국" panose="020B0303000000000000" pitchFamily="50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  <a:latin typeface="Yoon® 민국" panose="020B0303000000000000" pitchFamily="50" charset="-127"/>
                  <a:ea typeface="Yoon® 민국" panose="020B0303000000000000" pitchFamily="50" charset="-127"/>
                </a:rPr>
                <a:t>대구광역시 담배소매점</a:t>
              </a:r>
              <a:endParaRPr lang="en-US" altLang="ko-KR" sz="1400" dirty="0" smtClean="0">
                <a:solidFill>
                  <a:schemeClr val="tx1"/>
                </a:solidFill>
                <a:latin typeface="Yoon® 민국" panose="020B0303000000000000" pitchFamily="50" charset="-127"/>
                <a:ea typeface="Yoon® 민국" panose="020B0303000000000000" pitchFamily="50" charset="-127"/>
              </a:endParaRPr>
            </a:p>
            <a:p>
              <a:pPr algn="ctr"/>
              <a:endParaRPr lang="en-US" altLang="ko-KR" sz="1400" dirty="0" smtClean="0">
                <a:solidFill>
                  <a:schemeClr val="tx1"/>
                </a:solidFill>
                <a:latin typeface="Yoon® 민국" panose="020B0303000000000000" pitchFamily="50" charset="-127"/>
                <a:ea typeface="Yoon® 민국" panose="020B0303000000000000" pitchFamily="50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  <a:latin typeface="Yoon® 민국" panose="020B0303000000000000" pitchFamily="50" charset="-127"/>
                  <a:ea typeface="Yoon® 민국" panose="020B0303000000000000" pitchFamily="50" charset="-127"/>
                </a:rPr>
                <a:t>대구광역시 금연구역</a:t>
              </a:r>
              <a:endParaRPr lang="en-US" altLang="ko-KR" sz="1400" dirty="0" smtClean="0">
                <a:solidFill>
                  <a:schemeClr val="tx1"/>
                </a:solidFill>
                <a:latin typeface="Yoon® 민국" panose="020B0303000000000000" pitchFamily="50" charset="-127"/>
                <a:ea typeface="Yoon® 민국" panose="020B0303000000000000" pitchFamily="50" charset="-127"/>
              </a:endParaRPr>
            </a:p>
            <a:p>
              <a:pPr algn="ctr"/>
              <a:endParaRPr lang="en-US" altLang="ko-KR" sz="1400" dirty="0" smtClean="0">
                <a:solidFill>
                  <a:schemeClr val="tx1"/>
                </a:solidFill>
                <a:latin typeface="Yoon® 민국" panose="020B0303000000000000" pitchFamily="50" charset="-127"/>
                <a:ea typeface="Yoon® 민국" panose="020B0303000000000000" pitchFamily="50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  <a:latin typeface="Yoon® 민국" panose="020B0303000000000000" pitchFamily="50" charset="-127"/>
                  <a:ea typeface="Yoon® 민국" panose="020B0303000000000000" pitchFamily="50" charset="-127"/>
                </a:rPr>
                <a:t>중점관리대상 시설물 현황</a:t>
              </a:r>
              <a:endParaRPr lang="en-US" altLang="ko-KR" sz="1400" dirty="0" smtClean="0">
                <a:solidFill>
                  <a:schemeClr val="tx1"/>
                </a:solidFill>
                <a:latin typeface="Yoon® 민국" panose="020B0303000000000000" pitchFamily="50" charset="-127"/>
                <a:ea typeface="Yoon® 민국" panose="020B0303000000000000" pitchFamily="50" charset="-127"/>
              </a:endParaRPr>
            </a:p>
          </p:txBody>
        </p:sp>
        <p:pic>
          <p:nvPicPr>
            <p:cNvPr id="21" name="Picture 12" descr="공공데이터 포털 이미지 검색결과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"/>
            <a:stretch/>
          </p:blipFill>
          <p:spPr bwMode="auto">
            <a:xfrm>
              <a:off x="1274320" y="1273244"/>
              <a:ext cx="2764706" cy="610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2" descr="http://isstime.co.kr/news/data/20170520/p179571288936580_71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116" y="1994022"/>
            <a:ext cx="2198481" cy="80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양쪽 모서리가 둥근 사각형 14"/>
          <p:cNvSpPr/>
          <p:nvPr/>
        </p:nvSpPr>
        <p:spPr>
          <a:xfrm>
            <a:off x="6651923" y="126256"/>
            <a:ext cx="1219336" cy="488377"/>
          </a:xfrm>
          <a:prstGeom prst="round2SameRect">
            <a:avLst>
              <a:gd name="adj1" fmla="val 46312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분석배경</a:t>
            </a:r>
            <a:endParaRPr lang="ko-KR" altLang="en-US" sz="1200" dirty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4" name="양쪽 모서리가 둥근 사각형 16"/>
          <p:cNvSpPr/>
          <p:nvPr/>
        </p:nvSpPr>
        <p:spPr>
          <a:xfrm>
            <a:off x="9099815" y="109322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데이터 분석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5" name="양쪽 모서리가 둥근 사각형 17"/>
          <p:cNvSpPr/>
          <p:nvPr/>
        </p:nvSpPr>
        <p:spPr>
          <a:xfrm>
            <a:off x="10302831" y="109322"/>
            <a:ext cx="1380455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활용방안 도출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7" name="양쪽 모서리가 둥근 사각형 15"/>
          <p:cNvSpPr/>
          <p:nvPr/>
        </p:nvSpPr>
        <p:spPr>
          <a:xfrm>
            <a:off x="7883663" y="111424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tx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EDA</a:t>
            </a:r>
            <a:r>
              <a:rPr lang="ko-KR" altLang="en-US" sz="1200" smtClean="0">
                <a:solidFill>
                  <a:schemeClr val="tx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 전처리</a:t>
            </a:r>
            <a:endParaRPr lang="en-US" altLang="ko-KR" sz="1200" smtClean="0">
              <a:solidFill>
                <a:schemeClr val="tx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825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9099" y="600744"/>
            <a:ext cx="11217348" cy="58691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941704" y="1073495"/>
            <a:ext cx="2312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데이터 설명서</a:t>
            </a:r>
            <a:endParaRPr lang="ko-KR" altLang="en-US" sz="2400" b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graphicFrame>
        <p:nvGraphicFramePr>
          <p:cNvPr id="22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19051"/>
              </p:ext>
            </p:extLst>
          </p:nvPr>
        </p:nvGraphicFramePr>
        <p:xfrm>
          <a:off x="1176692" y="1713490"/>
          <a:ext cx="9936045" cy="445008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7414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3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30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34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데이터 이름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건수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설명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출처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형식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구급차 출동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10,365</a:t>
                      </a:r>
                      <a:r>
                        <a:rPr lang="ko-KR" altLang="en-US" sz="1100" u="none" strike="noStrike" dirty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대구광역시에서 </a:t>
                      </a:r>
                      <a:r>
                        <a:rPr lang="en-US" altLang="ko-KR" sz="1100" u="none" strike="noStrike" dirty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3</a:t>
                      </a:r>
                      <a:r>
                        <a:rPr lang="ko-KR" altLang="en-US" sz="1100" u="none" strike="noStrike" dirty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년간</a:t>
                      </a:r>
                      <a:r>
                        <a:rPr lang="en-US" altLang="ko-KR" sz="1100" u="none" strike="noStrike" dirty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(2016~2018) </a:t>
                      </a:r>
                      <a:r>
                        <a:rPr lang="ko-KR" altLang="en-US" sz="1100" u="none" strike="noStrike" dirty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구급차의 출동위치</a:t>
                      </a:r>
                      <a:r>
                        <a:rPr lang="en-US" altLang="ko-KR" sz="1100" u="none" strike="noStrike" dirty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도착시간 등을 포함한 데이터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대구 소방 안전본부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csv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소방용수시설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6,582</a:t>
                      </a:r>
                      <a:r>
                        <a:rPr lang="ko-KR" altLang="en-US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대구광역시의 유형별</a:t>
                      </a:r>
                      <a:r>
                        <a:rPr lang="en-US" altLang="ko-KR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(</a:t>
                      </a:r>
                      <a:r>
                        <a:rPr lang="ko-KR" altLang="en-US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소화전</a:t>
                      </a:r>
                      <a:r>
                        <a:rPr lang="en-US" altLang="ko-KR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,</a:t>
                      </a:r>
                      <a:r>
                        <a:rPr lang="ko-KR" altLang="en-US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급수탑 등</a:t>
                      </a:r>
                      <a:r>
                        <a:rPr lang="en-US" altLang="ko-KR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) </a:t>
                      </a:r>
                      <a:r>
                        <a:rPr lang="ko-KR" altLang="en-US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소방용수시설의 위치정보를 포함한 데이터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공공데이터포털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csv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119</a:t>
                      </a:r>
                      <a:r>
                        <a:rPr lang="ko-KR" altLang="en-US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안전센터 정보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46</a:t>
                      </a:r>
                      <a:r>
                        <a:rPr lang="ko-KR" altLang="en-US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대구광역시 내 </a:t>
                      </a:r>
                      <a:r>
                        <a:rPr lang="en-US" altLang="ko-KR" sz="1100" u="none" strike="noStrike" dirty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119</a:t>
                      </a:r>
                      <a:r>
                        <a:rPr lang="ko-KR" altLang="en-US" sz="1100" u="none" strike="noStrike" dirty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안전센터 위치정보</a:t>
                      </a:r>
                      <a:r>
                        <a:rPr lang="en-US" altLang="ko-KR" sz="1100" u="none" strike="noStrike" dirty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,</a:t>
                      </a:r>
                      <a:r>
                        <a:rPr lang="ko-KR" altLang="en-US" sz="1100" u="none" strike="noStrike" dirty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주소를 포함한 데이터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공공데이터포털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csv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건물정보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274,929</a:t>
                      </a:r>
                      <a:r>
                        <a:rPr lang="ko-KR" altLang="en-US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대구광역시 내 건물층수</a:t>
                      </a:r>
                      <a:r>
                        <a:rPr lang="en-US" altLang="ko-KR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,</a:t>
                      </a:r>
                      <a:r>
                        <a:rPr lang="ko-KR" altLang="en-US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건물위치 등을 포함한 데이터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도로명주소</a:t>
                      </a:r>
                      <a:r>
                        <a:rPr lang="ko-KR" altLang="en-US" sz="1100" u="none" strike="noStrike" dirty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 개발자센터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shp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총인구 격자</a:t>
                      </a:r>
                      <a:r>
                        <a:rPr lang="en-US" altLang="ko-KR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(100</a:t>
                      </a:r>
                      <a:r>
                        <a:rPr lang="en-US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m)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89,416</a:t>
                      </a:r>
                      <a:r>
                        <a:rPr lang="ko-KR" altLang="en-US" sz="1100" u="none" strike="noStrike" dirty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대구광역시를 </a:t>
                      </a:r>
                      <a:r>
                        <a:rPr lang="en-US" altLang="ko-KR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100M * 100M</a:t>
                      </a:r>
                      <a:r>
                        <a:rPr lang="ko-KR" altLang="en-US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로 나눈 격자내 거주중인 총 인구수가 포함된 데이터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국토정보지리원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shp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도로정보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24,763</a:t>
                      </a:r>
                      <a:r>
                        <a:rPr lang="ko-KR" altLang="en-US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대구광역시 내 도로의 폭</a:t>
                      </a:r>
                      <a:r>
                        <a:rPr lang="en-US" altLang="ko-KR" sz="1100" u="none" strike="noStrike" dirty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길이</a:t>
                      </a:r>
                      <a:r>
                        <a:rPr lang="en-US" altLang="ko-KR" sz="1100" u="none" strike="noStrike" dirty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,</a:t>
                      </a:r>
                      <a:r>
                        <a:rPr lang="ko-KR" altLang="en-US" sz="1100" u="none" strike="noStrike" dirty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위치 등을 포함한 데이터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도로명주소 개발자센터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shp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화재발생현황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4,792</a:t>
                      </a:r>
                      <a:r>
                        <a:rPr lang="ko-KR" altLang="en-US" sz="1100" u="none" strike="noStrike" dirty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대구광역시에서 </a:t>
                      </a:r>
                      <a:r>
                        <a:rPr lang="en-US" altLang="ko-KR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3</a:t>
                      </a:r>
                      <a:r>
                        <a:rPr lang="ko-KR" altLang="en-US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년간</a:t>
                      </a:r>
                      <a:r>
                        <a:rPr lang="en-US" altLang="ko-KR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(2016~2018) </a:t>
                      </a:r>
                      <a:r>
                        <a:rPr lang="ko-KR" altLang="en-US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발생한 화재의 년</a:t>
                      </a:r>
                      <a:r>
                        <a:rPr lang="en-US" altLang="ko-KR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,</a:t>
                      </a:r>
                      <a:r>
                        <a:rPr lang="ko-KR" altLang="en-US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월</a:t>
                      </a:r>
                      <a:r>
                        <a:rPr lang="en-US" altLang="ko-KR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,</a:t>
                      </a:r>
                      <a:r>
                        <a:rPr lang="ko-KR" altLang="en-US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일</a:t>
                      </a:r>
                      <a:r>
                        <a:rPr lang="en-US" altLang="ko-KR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,</a:t>
                      </a:r>
                      <a:r>
                        <a:rPr lang="ko-KR" altLang="en-US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시간</a:t>
                      </a:r>
                      <a:r>
                        <a:rPr lang="en-US" altLang="ko-KR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,</a:t>
                      </a:r>
                      <a:r>
                        <a:rPr lang="ko-KR" altLang="en-US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재산피해</a:t>
                      </a:r>
                      <a:r>
                        <a:rPr lang="en-US" altLang="ko-KR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,</a:t>
                      </a:r>
                      <a:r>
                        <a:rPr lang="ko-KR" altLang="en-US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인명피해 등을 포함한 데이터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대구 소방 안전본부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csv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구별 주차민원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52,898</a:t>
                      </a:r>
                      <a:r>
                        <a:rPr lang="ko-KR" altLang="en-US" sz="1100" u="none" strike="noStrike" dirty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대구광역시 동구</a:t>
                      </a:r>
                      <a:r>
                        <a:rPr lang="en-US" altLang="ko-KR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,</a:t>
                      </a:r>
                      <a:r>
                        <a:rPr lang="ko-KR" altLang="en-US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남구</a:t>
                      </a:r>
                      <a:r>
                        <a:rPr lang="en-US" altLang="ko-KR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,</a:t>
                      </a:r>
                      <a:r>
                        <a:rPr lang="ko-KR" altLang="en-US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북구</a:t>
                      </a:r>
                      <a:r>
                        <a:rPr lang="en-US" altLang="ko-KR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,</a:t>
                      </a:r>
                      <a:r>
                        <a:rPr lang="ko-KR" altLang="en-US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중구에서 불법 주</a:t>
                      </a:r>
                      <a:r>
                        <a:rPr lang="en-US" altLang="ko-KR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,</a:t>
                      </a:r>
                      <a:r>
                        <a:rPr lang="ko-KR" altLang="en-US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정차 민원이 발생한 위치를 포함한 데이터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각 구청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csv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담배소매점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3,219</a:t>
                      </a:r>
                      <a:r>
                        <a:rPr lang="ko-KR" altLang="en-US" sz="1100" u="none" strike="noStrike" dirty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대구광역시 내 담배소매점 위치 데이터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공공데이터포털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csv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금연구역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2,482</a:t>
                      </a:r>
                      <a:r>
                        <a:rPr lang="ko-KR" altLang="en-US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대구광역시 내 금연구역 위치 데이터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공공데이터포털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csv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중점관리대상 시설물 현황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302</a:t>
                      </a:r>
                      <a:r>
                        <a:rPr lang="ko-KR" altLang="en-US" sz="1100" u="none" strike="noStrike" dirty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소방시설 설치유지 및 안전관리에 관한 법률 시행령 </a:t>
                      </a:r>
                      <a:r>
                        <a:rPr lang="en-US" altLang="ko-KR" sz="1100" u="none" strike="noStrike" dirty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[</a:t>
                      </a:r>
                      <a:r>
                        <a:rPr lang="ko-KR" altLang="en-US" sz="1100" u="none" strike="noStrike" dirty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별표</a:t>
                      </a:r>
                      <a:r>
                        <a:rPr lang="en-US" altLang="ko-KR" sz="1100" u="none" strike="noStrike" dirty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2]</a:t>
                      </a:r>
                      <a:r>
                        <a:rPr lang="ko-KR" altLang="en-US" sz="1100" u="none" strike="noStrike" dirty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의 규정에 의해 선정된 </a:t>
                      </a:r>
                      <a:endParaRPr lang="en-US" altLang="ko-KR" sz="1100" u="none" strike="noStrike" dirty="0" smtClean="0"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  <a:p>
                      <a:pPr algn="l" fontAlgn="ctr"/>
                      <a:r>
                        <a:rPr lang="ko-KR" altLang="en-US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특정소방대상물 </a:t>
                      </a:r>
                      <a:r>
                        <a:rPr lang="ko-KR" altLang="en-US" sz="1100" u="none" strike="noStrike" dirty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중 중점관리대상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공공데이터포털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csv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3" name="양쪽 모서리가 둥근 사각형 14"/>
          <p:cNvSpPr/>
          <p:nvPr/>
        </p:nvSpPr>
        <p:spPr>
          <a:xfrm>
            <a:off x="6651923" y="126256"/>
            <a:ext cx="1219336" cy="488377"/>
          </a:xfrm>
          <a:prstGeom prst="round2SameRect">
            <a:avLst>
              <a:gd name="adj1" fmla="val 46312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분석배경</a:t>
            </a:r>
            <a:endParaRPr lang="ko-KR" altLang="en-US" sz="1200" dirty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5" name="양쪽 모서리가 둥근 사각형 16"/>
          <p:cNvSpPr/>
          <p:nvPr/>
        </p:nvSpPr>
        <p:spPr>
          <a:xfrm>
            <a:off x="9099815" y="109322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데이터 분석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6" name="양쪽 모서리가 둥근 사각형 17"/>
          <p:cNvSpPr/>
          <p:nvPr/>
        </p:nvSpPr>
        <p:spPr>
          <a:xfrm>
            <a:off x="10302831" y="109322"/>
            <a:ext cx="1380455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활용방안 도출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0" name="양쪽 모서리가 둥근 사각형 15"/>
          <p:cNvSpPr/>
          <p:nvPr/>
        </p:nvSpPr>
        <p:spPr>
          <a:xfrm>
            <a:off x="7883663" y="111424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tx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EDA</a:t>
            </a:r>
            <a:r>
              <a:rPr lang="ko-KR" altLang="en-US" sz="1200" smtClean="0">
                <a:solidFill>
                  <a:schemeClr val="tx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 전처리</a:t>
            </a:r>
            <a:endParaRPr lang="en-US" altLang="ko-KR" sz="1200" smtClean="0">
              <a:solidFill>
                <a:schemeClr val="tx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737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9099" y="600744"/>
            <a:ext cx="11217348" cy="58691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83269" y="3814146"/>
            <a:ext cx="1372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화재발생</a:t>
            </a:r>
            <a:endParaRPr lang="en-US" altLang="ko-KR" dirty="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algn="ctr"/>
            <a:r>
              <a:rPr lang="ko-KR" altLang="en-US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위치</a:t>
            </a:r>
            <a:r>
              <a:rPr lang="en-US" altLang="ko-KR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, </a:t>
            </a:r>
            <a:r>
              <a:rPr lang="ko-KR" altLang="en-US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피해액 산출</a:t>
            </a:r>
            <a:endParaRPr lang="en-US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pic>
        <p:nvPicPr>
          <p:cNvPr id="12" name="그림 28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811" y="3017000"/>
            <a:ext cx="489448" cy="489448"/>
          </a:xfrm>
          <a:prstGeom prst="rect">
            <a:avLst/>
          </a:prstGeom>
        </p:spPr>
      </p:pic>
      <p:pic>
        <p:nvPicPr>
          <p:cNvPr id="13" name="그림 28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371" y="3017000"/>
            <a:ext cx="489448" cy="489448"/>
          </a:xfrm>
          <a:prstGeom prst="rect">
            <a:avLst/>
          </a:prstGeom>
        </p:spPr>
      </p:pic>
      <p:pic>
        <p:nvPicPr>
          <p:cNvPr id="14" name="그림 28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256" y="3029162"/>
            <a:ext cx="489448" cy="489448"/>
          </a:xfrm>
          <a:prstGeom prst="rect">
            <a:avLst/>
          </a:prstGeom>
        </p:spPr>
      </p:pic>
      <p:pic>
        <p:nvPicPr>
          <p:cNvPr id="15" name="그림 28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417" y="3017000"/>
            <a:ext cx="489448" cy="48944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760028" y="3827394"/>
            <a:ext cx="1318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Geocoding</a:t>
            </a:r>
          </a:p>
          <a:p>
            <a:pPr algn="ctr"/>
            <a:r>
              <a:rPr lang="en-US" altLang="ko-KR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(</a:t>
            </a:r>
            <a:r>
              <a:rPr lang="ko-KR" altLang="en-US">
                <a:latin typeface="Yoon® 민국" panose="020B0303000000000000" pitchFamily="50" charset="-127"/>
                <a:ea typeface="Yoon® 민국" panose="020B0303000000000000" pitchFamily="50" charset="-127"/>
              </a:rPr>
              <a:t>좌표추출</a:t>
            </a:r>
            <a:r>
              <a:rPr lang="en-US" altLang="ko-KR">
                <a:latin typeface="Yoon® 민국" panose="020B0303000000000000" pitchFamily="50" charset="-127"/>
                <a:ea typeface="Yoon® 민국" panose="020B0303000000000000" pitchFamily="50" charset="-127"/>
              </a:rPr>
              <a:t>)</a:t>
            </a:r>
            <a:endParaRPr lang="en-US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34548" y="3831201"/>
            <a:ext cx="141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119</a:t>
            </a:r>
            <a:r>
              <a:rPr lang="ko-KR" altLang="en-US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안전센터 </a:t>
            </a:r>
            <a:r>
              <a:rPr lang="ko-KR" altLang="en-US">
                <a:latin typeface="Yoon® 민국" panose="020B0303000000000000" pitchFamily="50" charset="-127"/>
                <a:ea typeface="Yoon® 민국" panose="020B0303000000000000" pitchFamily="50" charset="-127"/>
              </a:rPr>
              <a:t>거리계산</a:t>
            </a:r>
            <a:endParaRPr lang="en-US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00074" y="3827394"/>
            <a:ext cx="1318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Yoon® 민국" panose="020B0303000000000000" pitchFamily="50" charset="-127"/>
                <a:ea typeface="Yoon® 민국" panose="020B0303000000000000" pitchFamily="50" charset="-127"/>
              </a:rPr>
              <a:t>데이터 분할</a:t>
            </a:r>
            <a:endParaRPr lang="en-US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" name="Chevron 1"/>
          <p:cNvSpPr/>
          <p:nvPr/>
        </p:nvSpPr>
        <p:spPr>
          <a:xfrm>
            <a:off x="2336853" y="3142459"/>
            <a:ext cx="228911" cy="369056"/>
          </a:xfrm>
          <a:prstGeom prst="chevron">
            <a:avLst>
              <a:gd name="adj" fmla="val 6956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hevron 19"/>
          <p:cNvSpPr/>
          <p:nvPr/>
        </p:nvSpPr>
        <p:spPr>
          <a:xfrm>
            <a:off x="2121854" y="3142458"/>
            <a:ext cx="228911" cy="369056"/>
          </a:xfrm>
          <a:prstGeom prst="chevron">
            <a:avLst>
              <a:gd name="adj" fmla="val 6956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hevron 20"/>
          <p:cNvSpPr/>
          <p:nvPr/>
        </p:nvSpPr>
        <p:spPr>
          <a:xfrm>
            <a:off x="4323602" y="3154620"/>
            <a:ext cx="228911" cy="369056"/>
          </a:xfrm>
          <a:prstGeom prst="chevron">
            <a:avLst>
              <a:gd name="adj" fmla="val 6956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hevron 21"/>
          <p:cNvSpPr/>
          <p:nvPr/>
        </p:nvSpPr>
        <p:spPr>
          <a:xfrm>
            <a:off x="4108603" y="3154619"/>
            <a:ext cx="228911" cy="369056"/>
          </a:xfrm>
          <a:prstGeom prst="chevron">
            <a:avLst>
              <a:gd name="adj" fmla="val 6956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hevron 22"/>
          <p:cNvSpPr/>
          <p:nvPr/>
        </p:nvSpPr>
        <p:spPr>
          <a:xfrm>
            <a:off x="6242763" y="3142457"/>
            <a:ext cx="228911" cy="369056"/>
          </a:xfrm>
          <a:prstGeom prst="chevron">
            <a:avLst>
              <a:gd name="adj" fmla="val 6956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hevron 23"/>
          <p:cNvSpPr/>
          <p:nvPr/>
        </p:nvSpPr>
        <p:spPr>
          <a:xfrm>
            <a:off x="6027764" y="3142456"/>
            <a:ext cx="228911" cy="369056"/>
          </a:xfrm>
          <a:prstGeom prst="chevron">
            <a:avLst>
              <a:gd name="adj" fmla="val 6956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69535" y="2270757"/>
            <a:ext cx="9458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000" b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85130" y="1232551"/>
            <a:ext cx="4180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데이터 전처리 및 통합과정</a:t>
            </a:r>
            <a:endParaRPr lang="ko-KR" altLang="en-US" sz="2400" b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pic>
        <p:nvPicPr>
          <p:cNvPr id="28" name="그림 28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411" y="3029162"/>
            <a:ext cx="489448" cy="48944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517126" y="3814146"/>
            <a:ext cx="1318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격자속성</a:t>
            </a:r>
            <a:endParaRPr lang="en-US" altLang="ko-KR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algn="ctr"/>
            <a:r>
              <a:rPr lang="ko-KR" altLang="en-US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생성</a:t>
            </a:r>
            <a:endParaRPr lang="en-US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30" name="Chevron 29"/>
          <p:cNvSpPr/>
          <p:nvPr/>
        </p:nvSpPr>
        <p:spPr>
          <a:xfrm>
            <a:off x="8165757" y="3154619"/>
            <a:ext cx="228911" cy="369056"/>
          </a:xfrm>
          <a:prstGeom prst="chevron">
            <a:avLst>
              <a:gd name="adj" fmla="val 6956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hevron 30"/>
          <p:cNvSpPr/>
          <p:nvPr/>
        </p:nvSpPr>
        <p:spPr>
          <a:xfrm>
            <a:off x="7950758" y="3154618"/>
            <a:ext cx="228911" cy="369056"/>
          </a:xfrm>
          <a:prstGeom prst="chevron">
            <a:avLst>
              <a:gd name="adj" fmla="val 6956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2" name="그림 28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818" y="3017000"/>
            <a:ext cx="489448" cy="48944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0231475" y="3758335"/>
            <a:ext cx="1318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최종변수</a:t>
            </a:r>
            <a:endParaRPr lang="en-US" altLang="ko-KR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algn="ctr"/>
            <a:r>
              <a:rPr lang="ko-KR" altLang="en-US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결합</a:t>
            </a:r>
            <a:endParaRPr lang="en-US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34" name="Chevron 33"/>
          <p:cNvSpPr/>
          <p:nvPr/>
        </p:nvSpPr>
        <p:spPr>
          <a:xfrm>
            <a:off x="9874164" y="3142457"/>
            <a:ext cx="228911" cy="369056"/>
          </a:xfrm>
          <a:prstGeom prst="chevron">
            <a:avLst>
              <a:gd name="adj" fmla="val 6956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hevron 34"/>
          <p:cNvSpPr/>
          <p:nvPr/>
        </p:nvSpPr>
        <p:spPr>
          <a:xfrm>
            <a:off x="9659165" y="3142456"/>
            <a:ext cx="228911" cy="369056"/>
          </a:xfrm>
          <a:prstGeom prst="chevron">
            <a:avLst>
              <a:gd name="adj" fmla="val 6956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양쪽 모서리가 둥근 사각형 14"/>
          <p:cNvSpPr/>
          <p:nvPr/>
        </p:nvSpPr>
        <p:spPr>
          <a:xfrm>
            <a:off x="6651923" y="126256"/>
            <a:ext cx="1219336" cy="488377"/>
          </a:xfrm>
          <a:prstGeom prst="round2SameRect">
            <a:avLst>
              <a:gd name="adj1" fmla="val 46312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분석배경</a:t>
            </a:r>
            <a:endParaRPr lang="ko-KR" altLang="en-US" sz="1200" dirty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42" name="양쪽 모서리가 둥근 사각형 16"/>
          <p:cNvSpPr/>
          <p:nvPr/>
        </p:nvSpPr>
        <p:spPr>
          <a:xfrm>
            <a:off x="9099815" y="109322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데이터 분석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43" name="양쪽 모서리가 둥근 사각형 17"/>
          <p:cNvSpPr/>
          <p:nvPr/>
        </p:nvSpPr>
        <p:spPr>
          <a:xfrm>
            <a:off x="10302831" y="109322"/>
            <a:ext cx="1380455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활용방안 도출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36" name="양쪽 모서리가 둥근 사각형 15"/>
          <p:cNvSpPr/>
          <p:nvPr/>
        </p:nvSpPr>
        <p:spPr>
          <a:xfrm>
            <a:off x="7883663" y="111424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tx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EDA</a:t>
            </a:r>
            <a:r>
              <a:rPr lang="ko-KR" altLang="en-US" sz="1200" smtClean="0">
                <a:solidFill>
                  <a:schemeClr val="tx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 전처리</a:t>
            </a:r>
            <a:endParaRPr lang="en-US" altLang="ko-KR" sz="1200" smtClean="0">
              <a:solidFill>
                <a:schemeClr val="tx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603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16782" y="2484175"/>
            <a:ext cx="2328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9099" y="600744"/>
            <a:ext cx="11217348" cy="58691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cxnSp>
        <p:nvCxnSpPr>
          <p:cNvPr id="13" name="꺾인 연결선 13"/>
          <p:cNvCxnSpPr>
            <a:stCxn id="15" idx="1"/>
            <a:endCxn id="14" idx="1"/>
          </p:cNvCxnSpPr>
          <p:nvPr/>
        </p:nvCxnSpPr>
        <p:spPr>
          <a:xfrm rot="10800000" flipV="1">
            <a:off x="2932037" y="2116693"/>
            <a:ext cx="12700" cy="2868488"/>
          </a:xfrm>
          <a:prstGeom prst="bentConnector3">
            <a:avLst>
              <a:gd name="adj1" fmla="val 180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직사각형 11"/>
          <p:cNvSpPr/>
          <p:nvPr/>
        </p:nvSpPr>
        <p:spPr>
          <a:xfrm>
            <a:off x="2932037" y="4877169"/>
            <a:ext cx="576064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5" name="직사각형 10"/>
          <p:cNvSpPr/>
          <p:nvPr/>
        </p:nvSpPr>
        <p:spPr>
          <a:xfrm>
            <a:off x="2932037" y="2008681"/>
            <a:ext cx="576064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graphicFrame>
        <p:nvGraphicFramePr>
          <p:cNvPr id="16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985184"/>
              </p:ext>
            </p:extLst>
          </p:nvPr>
        </p:nvGraphicFramePr>
        <p:xfrm>
          <a:off x="2860029" y="4661145"/>
          <a:ext cx="3096344" cy="152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48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81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화재발생 연월일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부동산피해액</a:t>
                      </a:r>
                      <a:endParaRPr lang="en-US" altLang="ko-KR" sz="1400" dirty="0" smtClean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화재발생</a:t>
                      </a:r>
                      <a:r>
                        <a:rPr lang="ko-KR" altLang="en-US" sz="1400" baseline="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 </a:t>
                      </a:r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시각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동산피해액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부상수</a:t>
                      </a:r>
                      <a:endParaRPr lang="en-US" altLang="ko-KR" sz="1400" dirty="0" smtClean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재산피해액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사망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인명피해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920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...</a:t>
                      </a:r>
                      <a:endParaRPr lang="ko-KR" altLang="en-US" sz="1400" dirty="0" smtClean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7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023447"/>
              </p:ext>
            </p:extLst>
          </p:nvPr>
        </p:nvGraphicFramePr>
        <p:xfrm>
          <a:off x="2860029" y="1792657"/>
          <a:ext cx="2808312" cy="1249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4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4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출동 연월일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관할서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출동 시각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도착 연월일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0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u="none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출동위치</a:t>
                      </a:r>
                      <a:endParaRPr lang="ko-KR" altLang="en-US" sz="1400" b="0" u="none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도착시각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0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출동소요시간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...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2860029" y="1382095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응급차 출동기록</a:t>
            </a:r>
            <a:r>
              <a:rPr lang="en-US" altLang="ko-KR" sz="16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.csv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82388" y="4262415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화재발생 기록</a:t>
            </a:r>
            <a:r>
              <a:rPr lang="en-US" altLang="ko-KR" sz="16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.csv</a:t>
            </a:r>
          </a:p>
        </p:txBody>
      </p:sp>
      <p:sp>
        <p:nvSpPr>
          <p:cNvPr id="20" name="덧셈 기호 16"/>
          <p:cNvSpPr/>
          <p:nvPr/>
        </p:nvSpPr>
        <p:spPr>
          <a:xfrm>
            <a:off x="3919716" y="3550936"/>
            <a:ext cx="360040" cy="360040"/>
          </a:xfrm>
          <a:prstGeom prst="mathPlus">
            <a:avLst>
              <a:gd name="adj1" fmla="val 1336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10562" y="3654429"/>
            <a:ext cx="16417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사건 발생 일시 기준</a:t>
            </a:r>
            <a:endParaRPr lang="en-US" altLang="ko-KR" sz="14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cxnSp>
        <p:nvCxnSpPr>
          <p:cNvPr id="22" name="직선 화살표 연결선 19"/>
          <p:cNvCxnSpPr/>
          <p:nvPr/>
        </p:nvCxnSpPr>
        <p:spPr>
          <a:xfrm>
            <a:off x="5452317" y="3730956"/>
            <a:ext cx="12241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3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342547"/>
              </p:ext>
            </p:extLst>
          </p:nvPr>
        </p:nvGraphicFramePr>
        <p:xfrm>
          <a:off x="7217104" y="3213073"/>
          <a:ext cx="3240360" cy="1249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0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0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화재발생 연월일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부동산피해액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화재발생 시각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동산피해액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0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출동위치</a:t>
                      </a:r>
                      <a:endParaRPr lang="ko-KR" altLang="en-US" sz="1400" b="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재산피해액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0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출동소요시간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...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7217104" y="2830595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화재발생 위치</a:t>
            </a:r>
            <a:r>
              <a:rPr lang="en-US" altLang="ko-KR" sz="16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.csv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9885" y="774868"/>
            <a:ext cx="334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1. </a:t>
            </a:r>
            <a:r>
              <a:rPr lang="ko-KR" altLang="en-US" sz="20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화재발생 위치</a:t>
            </a:r>
            <a:r>
              <a:rPr lang="en-US" altLang="ko-KR" sz="20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, </a:t>
            </a:r>
            <a:r>
              <a:rPr lang="ko-KR" altLang="en-US" sz="20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피해액 산출</a:t>
            </a:r>
          </a:p>
        </p:txBody>
      </p:sp>
      <p:sp>
        <p:nvSpPr>
          <p:cNvPr id="30" name="양쪽 모서리가 둥근 사각형 14"/>
          <p:cNvSpPr/>
          <p:nvPr/>
        </p:nvSpPr>
        <p:spPr>
          <a:xfrm>
            <a:off x="6651923" y="126256"/>
            <a:ext cx="1219336" cy="488377"/>
          </a:xfrm>
          <a:prstGeom prst="round2SameRect">
            <a:avLst>
              <a:gd name="adj1" fmla="val 46312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분석배경</a:t>
            </a:r>
            <a:endParaRPr lang="ko-KR" altLang="en-US" sz="1200" dirty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32" name="양쪽 모서리가 둥근 사각형 16"/>
          <p:cNvSpPr/>
          <p:nvPr/>
        </p:nvSpPr>
        <p:spPr>
          <a:xfrm>
            <a:off x="9099815" y="109322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데이터 분석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33" name="양쪽 모서리가 둥근 사각형 17"/>
          <p:cNvSpPr/>
          <p:nvPr/>
        </p:nvSpPr>
        <p:spPr>
          <a:xfrm>
            <a:off x="10302831" y="109322"/>
            <a:ext cx="1380455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활용방안 도출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6" name="양쪽 모서리가 둥근 사각형 15"/>
          <p:cNvSpPr/>
          <p:nvPr/>
        </p:nvSpPr>
        <p:spPr>
          <a:xfrm>
            <a:off x="7883663" y="111424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tx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EDA</a:t>
            </a:r>
            <a:r>
              <a:rPr lang="ko-KR" altLang="en-US" sz="1200" smtClean="0">
                <a:solidFill>
                  <a:schemeClr val="tx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 전처리</a:t>
            </a:r>
            <a:endParaRPr lang="en-US" altLang="ko-KR" sz="1200" smtClean="0">
              <a:solidFill>
                <a:schemeClr val="tx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983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489099" y="616688"/>
            <a:ext cx="11217348" cy="585322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422937" y="3096385"/>
            <a:ext cx="1009619" cy="748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267" b="1" dirty="0">
                <a:latin typeface="Yoon® 독립" panose="02020603020101020101" pitchFamily="18" charset="-127"/>
                <a:ea typeface="Yoon® 독립" panose="02020603020101020101" pitchFamily="18" charset="-127"/>
              </a:rPr>
              <a:t>01</a:t>
            </a:r>
            <a:endParaRPr lang="ko-KR" altLang="en-US" sz="4267" b="1" dirty="0">
              <a:latin typeface="Yoon® 독립" panose="02020603020101020101" pitchFamily="18" charset="-127"/>
              <a:ea typeface="Yoon® 독립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6116" y="4068139"/>
            <a:ext cx="222764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분석배경</a:t>
            </a:r>
            <a:r>
              <a:rPr lang="ko-KR" altLang="en-US" sz="24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 </a:t>
            </a:r>
            <a:endParaRPr lang="en-US" altLang="ko-KR" sz="2400" b="1" dirty="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55934" y="3096385"/>
            <a:ext cx="1009619" cy="748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267" b="1" dirty="0">
                <a:latin typeface="Yoon® 독립" panose="02020603020101020101" pitchFamily="18" charset="-127"/>
                <a:ea typeface="Yoon® 독립" panose="02020603020101020101" pitchFamily="18" charset="-127"/>
              </a:rPr>
              <a:t>02</a:t>
            </a:r>
            <a:endParaRPr lang="ko-KR" altLang="en-US" sz="4267" b="1" dirty="0">
              <a:latin typeface="Yoon® 독립" panose="02020603020101020101" pitchFamily="18" charset="-127"/>
              <a:ea typeface="Yoon® 독립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65293" y="3116916"/>
            <a:ext cx="1009619" cy="748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267" b="1" dirty="0">
                <a:latin typeface="Yoon® 독립" panose="02020603020101020101" pitchFamily="18" charset="-127"/>
                <a:ea typeface="Yoon® 독립" panose="02020603020101020101" pitchFamily="18" charset="-127"/>
              </a:rPr>
              <a:t>03</a:t>
            </a:r>
            <a:endParaRPr lang="ko-KR" altLang="en-US" sz="4267" b="1" dirty="0">
              <a:latin typeface="Yoon® 독립" panose="02020603020101020101" pitchFamily="18" charset="-127"/>
              <a:ea typeface="Yoon® 독립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78878" y="4055265"/>
            <a:ext cx="20982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EDA </a:t>
            </a:r>
            <a:r>
              <a:rPr lang="ko-KR" altLang="en-US" sz="24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및 전처리</a:t>
            </a:r>
            <a:endParaRPr lang="en-US" altLang="ko-KR" sz="2400" b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54489" y="4053442"/>
            <a:ext cx="203122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데이터 분석</a:t>
            </a:r>
            <a:r>
              <a:rPr lang="en-US" altLang="ko-KR" sz="2400" b="1" dirty="0">
                <a:latin typeface="Yoon® 민국" panose="020B0303000000000000" pitchFamily="50" charset="-127"/>
                <a:ea typeface="Yoon® 민국" panose="020B0303000000000000" pitchFamily="50" charset="-127"/>
              </a:rPr>
              <a:t/>
            </a:r>
            <a:br>
              <a:rPr lang="en-US" altLang="ko-KR" sz="2400" b="1" dirty="0">
                <a:latin typeface="Yoon® 민국" panose="020B0303000000000000" pitchFamily="50" charset="-127"/>
                <a:ea typeface="Yoon® 민국" panose="020B0303000000000000" pitchFamily="50" charset="-127"/>
              </a:rPr>
            </a:br>
            <a:endParaRPr lang="ko-KR" altLang="en-US" sz="1600" dirty="0">
              <a:solidFill>
                <a:srgbClr val="263238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674652" y="3115081"/>
            <a:ext cx="1009619" cy="748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267" b="1" dirty="0">
                <a:latin typeface="Yoon® 독립" panose="02020603020101020101" pitchFamily="18" charset="-127"/>
                <a:ea typeface="Yoon® 독립" panose="02020603020101020101" pitchFamily="18" charset="-127"/>
              </a:rPr>
              <a:t>04</a:t>
            </a:r>
            <a:endParaRPr lang="ko-KR" altLang="en-US" sz="4267" b="1" dirty="0">
              <a:latin typeface="Yoon® 독립" panose="02020603020101020101" pitchFamily="18" charset="-127"/>
              <a:ea typeface="Yoon® 독립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063081" y="4042197"/>
            <a:ext cx="220912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활용방안 도출</a:t>
            </a:r>
            <a:endParaRPr lang="ko-KR" altLang="en-US" sz="2400" b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65553" y="1690104"/>
            <a:ext cx="19416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67793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88929" y="2394277"/>
            <a:ext cx="2328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9099" y="600744"/>
            <a:ext cx="11217348" cy="58691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9030" y="842207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2. Geocoding(</a:t>
            </a:r>
            <a:r>
              <a:rPr lang="ko-KR" altLang="en-US" sz="20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좌표추출</a:t>
            </a:r>
            <a:r>
              <a:rPr lang="en-US" altLang="ko-KR" sz="20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)</a:t>
            </a:r>
            <a:endParaRPr lang="ko-KR" altLang="en-US" sz="20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graphicFrame>
        <p:nvGraphicFramePr>
          <p:cNvPr id="13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913001"/>
              </p:ext>
            </p:extLst>
          </p:nvPr>
        </p:nvGraphicFramePr>
        <p:xfrm>
          <a:off x="2244145" y="2504554"/>
          <a:ext cx="2504129" cy="213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41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5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119</a:t>
                      </a:r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안전센터</a:t>
                      </a:r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.csv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담배소매점 위치</a:t>
                      </a:r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.csv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금연구역 위치</a:t>
                      </a:r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.csv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화재발생 위치</a:t>
                      </a:r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.csv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5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소방용수</a:t>
                      </a:r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.csv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중점관리대상 건물</a:t>
                      </a:r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.csv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구별주차민원</a:t>
                      </a:r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.csv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14" name="직선 화살표 연결선 6"/>
          <p:cNvCxnSpPr/>
          <p:nvPr/>
        </p:nvCxnSpPr>
        <p:spPr>
          <a:xfrm>
            <a:off x="5510293" y="3429000"/>
            <a:ext cx="12241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774524" y="2995461"/>
            <a:ext cx="2738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ex) </a:t>
            </a:r>
            <a:r>
              <a:rPr lang="ko-KR" altLang="en-US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대구광역시 중구 </a:t>
            </a:r>
            <a:r>
              <a:rPr lang="ko-KR" altLang="en-US" sz="1400" dirty="0" err="1">
                <a:latin typeface="Yoon® 민국" panose="020B0303000000000000" pitchFamily="50" charset="-127"/>
                <a:ea typeface="Yoon® 민국" panose="020B0303000000000000" pitchFamily="50" charset="-127"/>
              </a:rPr>
              <a:t>가나다로</a:t>
            </a:r>
            <a:r>
              <a:rPr lang="ko-KR" altLang="en-US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 </a:t>
            </a:r>
            <a:r>
              <a:rPr lang="en-US" altLang="ko-KR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123</a:t>
            </a:r>
            <a:endParaRPr lang="ko-KR" altLang="en-US" sz="14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62565" y="3534152"/>
            <a:ext cx="1312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70C0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insight.go.kr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837" y="2206815"/>
            <a:ext cx="2332945" cy="2444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직선 화살표 연결선 17"/>
          <p:cNvCxnSpPr>
            <a:endCxn id="19" idx="0"/>
          </p:cNvCxnSpPr>
          <p:nvPr/>
        </p:nvCxnSpPr>
        <p:spPr>
          <a:xfrm flipH="1">
            <a:off x="8374924" y="3775438"/>
            <a:ext cx="432048" cy="13500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50069" y="5125442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(128.84, 84.121)</a:t>
            </a:r>
          </a:p>
          <a:p>
            <a:pPr algn="ctr"/>
            <a:r>
              <a:rPr lang="ko-KR" altLang="en-US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대구광역시 중구 </a:t>
            </a:r>
            <a:r>
              <a:rPr lang="ko-KR" altLang="en-US" sz="1400" dirty="0" err="1">
                <a:latin typeface="Yoon® 민국" panose="020B0303000000000000" pitchFamily="50" charset="-127"/>
                <a:ea typeface="Yoon® 민국" panose="020B0303000000000000" pitchFamily="50" charset="-127"/>
              </a:rPr>
              <a:t>가나다로</a:t>
            </a:r>
            <a:r>
              <a:rPr lang="ko-KR" altLang="en-US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 </a:t>
            </a:r>
            <a:r>
              <a:rPr lang="en-US" altLang="ko-KR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123</a:t>
            </a:r>
            <a:endParaRPr lang="ko-KR" altLang="en-US" sz="14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4" name="양쪽 모서리가 둥근 사각형 14"/>
          <p:cNvSpPr/>
          <p:nvPr/>
        </p:nvSpPr>
        <p:spPr>
          <a:xfrm>
            <a:off x="6651923" y="126256"/>
            <a:ext cx="1219336" cy="488377"/>
          </a:xfrm>
          <a:prstGeom prst="round2SameRect">
            <a:avLst>
              <a:gd name="adj1" fmla="val 46312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분석배경</a:t>
            </a:r>
            <a:endParaRPr lang="ko-KR" altLang="en-US" sz="1200" dirty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6" name="양쪽 모서리가 둥근 사각형 16"/>
          <p:cNvSpPr/>
          <p:nvPr/>
        </p:nvSpPr>
        <p:spPr>
          <a:xfrm>
            <a:off x="9099815" y="109322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데이터 분석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7" name="양쪽 모서리가 둥근 사각형 17"/>
          <p:cNvSpPr/>
          <p:nvPr/>
        </p:nvSpPr>
        <p:spPr>
          <a:xfrm>
            <a:off x="10302831" y="109322"/>
            <a:ext cx="1380455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활용방안 도출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0" name="양쪽 모서리가 둥근 사각형 15"/>
          <p:cNvSpPr/>
          <p:nvPr/>
        </p:nvSpPr>
        <p:spPr>
          <a:xfrm>
            <a:off x="7883663" y="111424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tx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EDA</a:t>
            </a:r>
            <a:r>
              <a:rPr lang="ko-KR" altLang="en-US" sz="1200" smtClean="0">
                <a:solidFill>
                  <a:schemeClr val="tx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 전처리</a:t>
            </a:r>
            <a:endParaRPr lang="en-US" altLang="ko-KR" sz="1200" smtClean="0">
              <a:solidFill>
                <a:schemeClr val="tx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57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00472" y="2211871"/>
            <a:ext cx="2328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9099" y="600744"/>
            <a:ext cx="11217348" cy="58691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8068" y="831044"/>
            <a:ext cx="2933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3. 119 </a:t>
            </a:r>
            <a:r>
              <a:rPr lang="ko-KR" altLang="en-US" sz="20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안전센터 거리계산</a:t>
            </a: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688" y="2009527"/>
            <a:ext cx="3964461" cy="397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직선 연결선 15"/>
          <p:cNvCxnSpPr/>
          <p:nvPr/>
        </p:nvCxnSpPr>
        <p:spPr>
          <a:xfrm flipH="1">
            <a:off x="4537917" y="2441574"/>
            <a:ext cx="1546162" cy="1440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22"/>
          <p:cNvCxnSpPr/>
          <p:nvPr/>
        </p:nvCxnSpPr>
        <p:spPr>
          <a:xfrm flipH="1" flipV="1">
            <a:off x="4537917" y="3881734"/>
            <a:ext cx="773082" cy="9361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25"/>
          <p:cNvCxnSpPr/>
          <p:nvPr/>
        </p:nvCxnSpPr>
        <p:spPr>
          <a:xfrm flipV="1">
            <a:off x="4537917" y="3881734"/>
            <a:ext cx="0" cy="16561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478865"/>
              </p:ext>
            </p:extLst>
          </p:nvPr>
        </p:nvGraphicFramePr>
        <p:xfrm>
          <a:off x="7308216" y="3245097"/>
          <a:ext cx="3168351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6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6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97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__</a:t>
                      </a:r>
                      <a:r>
                        <a:rPr lang="en-US" altLang="ko-KR" sz="1200" dirty="0" err="1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gid</a:t>
                      </a:r>
                      <a:endParaRPr lang="ko-KR" altLang="en-US" sz="12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소방서거리</a:t>
                      </a:r>
                      <a:endParaRPr lang="ko-KR" altLang="en-US" sz="12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...</a:t>
                      </a:r>
                      <a:endParaRPr lang="ko-KR" altLang="en-US" sz="12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7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라마</a:t>
                      </a:r>
                      <a:r>
                        <a:rPr lang="en-US" altLang="ko-KR" sz="12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770445</a:t>
                      </a:r>
                      <a:endParaRPr lang="ko-KR" altLang="en-US" sz="12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272.21</a:t>
                      </a:r>
                      <a:endParaRPr lang="ko-KR" altLang="en-US" sz="12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973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라마</a:t>
                      </a:r>
                      <a:r>
                        <a:rPr lang="en-US" altLang="ko-KR" sz="12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770446</a:t>
                      </a:r>
                      <a:endParaRPr lang="ko-KR" altLang="en-US" sz="1200" dirty="0" smtClean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141.11</a:t>
                      </a:r>
                      <a:endParaRPr lang="ko-KR" altLang="en-US" sz="12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973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라마</a:t>
                      </a:r>
                      <a:r>
                        <a:rPr lang="en-US" altLang="ko-KR" sz="12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770447</a:t>
                      </a:r>
                      <a:endParaRPr lang="ko-KR" altLang="en-US" sz="1200" dirty="0" smtClean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210.3</a:t>
                      </a:r>
                      <a:endParaRPr lang="ko-KR" altLang="en-US" sz="12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4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...</a:t>
                      </a:r>
                      <a:endParaRPr lang="ko-KR" altLang="en-US" sz="12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718068" y="1348039"/>
            <a:ext cx="4881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- </a:t>
            </a:r>
            <a:r>
              <a:rPr lang="ko-KR" altLang="en-US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격자의 중심점으로 부터 가장 가까운 </a:t>
            </a:r>
            <a:r>
              <a:rPr lang="en-US" altLang="ko-KR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119</a:t>
            </a:r>
            <a:r>
              <a:rPr lang="ko-KR" altLang="en-US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안전센터까지의 거리</a:t>
            </a:r>
          </a:p>
        </p:txBody>
      </p:sp>
      <p:cxnSp>
        <p:nvCxnSpPr>
          <p:cNvPr id="19" name="구부러진 연결선 31"/>
          <p:cNvCxnSpPr/>
          <p:nvPr/>
        </p:nvCxnSpPr>
        <p:spPr>
          <a:xfrm>
            <a:off x="5310999" y="3161655"/>
            <a:ext cx="3293360" cy="518939"/>
          </a:xfrm>
          <a:prstGeom prst="curvedConnector3">
            <a:avLst>
              <a:gd name="adj1" fmla="val 77379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구부러진 연결선 37"/>
          <p:cNvCxnSpPr/>
          <p:nvPr/>
        </p:nvCxnSpPr>
        <p:spPr>
          <a:xfrm flipV="1">
            <a:off x="4924459" y="3968625"/>
            <a:ext cx="3679901" cy="381164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구부러진 연결선 43"/>
          <p:cNvCxnSpPr/>
          <p:nvPr/>
        </p:nvCxnSpPr>
        <p:spPr>
          <a:xfrm flipV="1">
            <a:off x="4537917" y="4184649"/>
            <a:ext cx="4066442" cy="72008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양쪽 모서리가 둥근 사각형 14"/>
          <p:cNvSpPr/>
          <p:nvPr/>
        </p:nvSpPr>
        <p:spPr>
          <a:xfrm>
            <a:off x="6651923" y="126256"/>
            <a:ext cx="1219336" cy="488377"/>
          </a:xfrm>
          <a:prstGeom prst="round2SameRect">
            <a:avLst>
              <a:gd name="adj1" fmla="val 46312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분석배경</a:t>
            </a:r>
            <a:endParaRPr lang="ko-KR" altLang="en-US" sz="1200" dirty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5" name="양쪽 모서리가 둥근 사각형 16"/>
          <p:cNvSpPr/>
          <p:nvPr/>
        </p:nvSpPr>
        <p:spPr>
          <a:xfrm>
            <a:off x="9099815" y="109322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데이터 분석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6" name="양쪽 모서리가 둥근 사각형 17"/>
          <p:cNvSpPr/>
          <p:nvPr/>
        </p:nvSpPr>
        <p:spPr>
          <a:xfrm>
            <a:off x="10302831" y="109322"/>
            <a:ext cx="1380455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활용방안 도출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2" name="양쪽 모서리가 둥근 사각형 15"/>
          <p:cNvSpPr/>
          <p:nvPr/>
        </p:nvSpPr>
        <p:spPr>
          <a:xfrm>
            <a:off x="7883663" y="111424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tx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EDA</a:t>
            </a:r>
            <a:r>
              <a:rPr lang="ko-KR" altLang="en-US" sz="1200" smtClean="0">
                <a:solidFill>
                  <a:schemeClr val="tx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 전처리</a:t>
            </a:r>
            <a:endParaRPr lang="en-US" altLang="ko-KR" sz="1200" smtClean="0">
              <a:solidFill>
                <a:schemeClr val="tx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189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52353" y="2392326"/>
            <a:ext cx="2328531" cy="1233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89099" y="600744"/>
            <a:ext cx="11217348" cy="58691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84947" y="857176"/>
            <a:ext cx="1721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4. </a:t>
            </a:r>
            <a:r>
              <a:rPr lang="ko-KR" altLang="en-US" sz="20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데이터 분할</a:t>
            </a:r>
          </a:p>
        </p:txBody>
      </p:sp>
      <p:graphicFrame>
        <p:nvGraphicFramePr>
          <p:cNvPr id="14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614629"/>
              </p:ext>
            </p:extLst>
          </p:nvPr>
        </p:nvGraphicFramePr>
        <p:xfrm>
          <a:off x="7608168" y="1067584"/>
          <a:ext cx="2660544" cy="777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55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5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18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소화용수 구분</a:t>
                      </a:r>
                      <a:endParaRPr lang="ko-KR" altLang="en-US" sz="11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위치</a:t>
                      </a:r>
                      <a:endParaRPr lang="ko-KR" altLang="en-US" sz="11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</a:t>
                      </a:r>
                      <a:endParaRPr lang="ko-KR" altLang="en-US" sz="11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대구광역시 달서구</a:t>
                      </a:r>
                      <a:endParaRPr lang="ko-KR" altLang="en-US" sz="11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</a:t>
                      </a:r>
                      <a:endParaRPr lang="ko-KR" altLang="en-US" sz="11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대구광역시 중구</a:t>
                      </a:r>
                      <a:endParaRPr lang="en-US" altLang="ko-KR" sz="1100" dirty="0" smtClean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571290"/>
              </p:ext>
            </p:extLst>
          </p:nvPr>
        </p:nvGraphicFramePr>
        <p:xfrm>
          <a:off x="7608168" y="2387731"/>
          <a:ext cx="2660544" cy="777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55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5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18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소화용수 구분</a:t>
                      </a:r>
                      <a:endParaRPr lang="ko-KR" altLang="en-US" sz="11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위치</a:t>
                      </a:r>
                      <a:endParaRPr lang="ko-KR" altLang="en-US" sz="11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2</a:t>
                      </a:r>
                      <a:endParaRPr lang="ko-KR" altLang="en-US" sz="11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대구광역시 중구</a:t>
                      </a:r>
                      <a:endParaRPr lang="ko-KR" altLang="en-US" sz="11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2</a:t>
                      </a:r>
                      <a:endParaRPr lang="ko-KR" altLang="en-US" sz="11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대구광역시 북구</a:t>
                      </a:r>
                      <a:endParaRPr lang="en-US" altLang="ko-KR" sz="1100" dirty="0" smtClean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125921"/>
              </p:ext>
            </p:extLst>
          </p:nvPr>
        </p:nvGraphicFramePr>
        <p:xfrm>
          <a:off x="7608168" y="3707878"/>
          <a:ext cx="2660544" cy="777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55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5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18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소화용수 구분</a:t>
                      </a:r>
                      <a:endParaRPr lang="ko-KR" altLang="en-US" sz="11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위치</a:t>
                      </a:r>
                      <a:endParaRPr lang="ko-KR" altLang="en-US" sz="11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3</a:t>
                      </a:r>
                      <a:endParaRPr lang="ko-KR" altLang="en-US" sz="11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대구광역시 달성군</a:t>
                      </a:r>
                      <a:endParaRPr lang="ko-KR" altLang="en-US" sz="11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3</a:t>
                      </a:r>
                      <a:endParaRPr lang="ko-KR" altLang="en-US" sz="11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대구광역시 남구</a:t>
                      </a:r>
                      <a:endParaRPr lang="en-US" altLang="ko-KR" sz="1100" dirty="0" smtClean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872332"/>
              </p:ext>
            </p:extLst>
          </p:nvPr>
        </p:nvGraphicFramePr>
        <p:xfrm>
          <a:off x="7608168" y="5028024"/>
          <a:ext cx="2660544" cy="777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55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5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18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소화용수 구분</a:t>
                      </a:r>
                      <a:endParaRPr lang="ko-KR" altLang="en-US" sz="11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위치</a:t>
                      </a:r>
                      <a:endParaRPr lang="ko-KR" altLang="en-US" sz="11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4</a:t>
                      </a:r>
                      <a:endParaRPr lang="ko-KR" altLang="en-US" sz="11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대구광역시</a:t>
                      </a:r>
                      <a:r>
                        <a:rPr lang="ko-KR" altLang="en-US" sz="1100" baseline="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 동구</a:t>
                      </a:r>
                      <a:endParaRPr lang="ko-KR" altLang="en-US" sz="11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4</a:t>
                      </a:r>
                      <a:endParaRPr lang="ko-KR" altLang="en-US" sz="11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대구광역시 중구</a:t>
                      </a:r>
                      <a:endParaRPr lang="en-US" altLang="ko-KR" sz="1100" dirty="0" smtClean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직사각형 8"/>
          <p:cNvSpPr/>
          <p:nvPr/>
        </p:nvSpPr>
        <p:spPr>
          <a:xfrm>
            <a:off x="2151712" y="3212976"/>
            <a:ext cx="4016297" cy="216024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9" name="직사각형 9"/>
          <p:cNvSpPr/>
          <p:nvPr/>
        </p:nvSpPr>
        <p:spPr>
          <a:xfrm>
            <a:off x="2151712" y="3825044"/>
            <a:ext cx="4016297" cy="216024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cxnSp>
        <p:nvCxnSpPr>
          <p:cNvPr id="20" name="꺾인 연결선 11"/>
          <p:cNvCxnSpPr>
            <a:stCxn id="18" idx="3"/>
            <a:endCxn id="19" idx="3"/>
          </p:cNvCxnSpPr>
          <p:nvPr/>
        </p:nvCxnSpPr>
        <p:spPr>
          <a:xfrm>
            <a:off x="6168008" y="3320988"/>
            <a:ext cx="12700" cy="612068"/>
          </a:xfrm>
          <a:prstGeom prst="bentConnector3">
            <a:avLst>
              <a:gd name="adj1" fmla="val 180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직사각형 12"/>
          <p:cNvSpPr/>
          <p:nvPr/>
        </p:nvSpPr>
        <p:spPr>
          <a:xfrm>
            <a:off x="2151711" y="3519010"/>
            <a:ext cx="4016297" cy="216024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2" name="직사각형 13"/>
          <p:cNvSpPr/>
          <p:nvPr/>
        </p:nvSpPr>
        <p:spPr>
          <a:xfrm>
            <a:off x="2151712" y="4131078"/>
            <a:ext cx="4016297" cy="216024"/>
          </a:xfrm>
          <a:prstGeom prst="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3" name="직사각형 14"/>
          <p:cNvSpPr/>
          <p:nvPr/>
        </p:nvSpPr>
        <p:spPr>
          <a:xfrm>
            <a:off x="2151712" y="4437112"/>
            <a:ext cx="4016297" cy="216024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cxnSp>
        <p:nvCxnSpPr>
          <p:cNvPr id="24" name="구부러진 연결선 16"/>
          <p:cNvCxnSpPr>
            <a:endCxn id="14" idx="1"/>
          </p:cNvCxnSpPr>
          <p:nvPr/>
        </p:nvCxnSpPr>
        <p:spPr>
          <a:xfrm rot="5400000" flipH="1" flipV="1">
            <a:off x="5901690" y="1938546"/>
            <a:ext cx="2188820" cy="1224136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구부러진 연결선 20"/>
          <p:cNvCxnSpPr>
            <a:stCxn id="21" idx="3"/>
            <a:endCxn id="15" idx="1"/>
          </p:cNvCxnSpPr>
          <p:nvPr/>
        </p:nvCxnSpPr>
        <p:spPr>
          <a:xfrm flipV="1">
            <a:off x="6168008" y="2776351"/>
            <a:ext cx="1440160" cy="85067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구부러진 연결선 23"/>
          <p:cNvCxnSpPr>
            <a:stCxn id="22" idx="3"/>
            <a:endCxn id="17" idx="1"/>
          </p:cNvCxnSpPr>
          <p:nvPr/>
        </p:nvCxnSpPr>
        <p:spPr>
          <a:xfrm>
            <a:off x="6168009" y="4239090"/>
            <a:ext cx="1440159" cy="1177554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구부러진 연결선 26"/>
          <p:cNvCxnSpPr>
            <a:stCxn id="23" idx="3"/>
            <a:endCxn id="16" idx="1"/>
          </p:cNvCxnSpPr>
          <p:nvPr/>
        </p:nvCxnSpPr>
        <p:spPr>
          <a:xfrm flipV="1">
            <a:off x="6168009" y="4096498"/>
            <a:ext cx="1440159" cy="448626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84947" y="1364283"/>
            <a:ext cx="35798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4-1) </a:t>
            </a:r>
            <a:r>
              <a:rPr lang="ko-KR" altLang="en-US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소화용수 구분코드 별 데이터테이블 생성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608168" y="744960"/>
            <a:ext cx="1249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소화용수</a:t>
            </a:r>
            <a:r>
              <a:rPr lang="en-US" altLang="ko-KR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1.csv</a:t>
            </a:r>
            <a:endParaRPr lang="ko-KR" altLang="en-US" sz="14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608168" y="2060849"/>
            <a:ext cx="1249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소화용수</a:t>
            </a:r>
            <a:r>
              <a:rPr lang="en-US" altLang="ko-KR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2.csv</a:t>
            </a:r>
            <a:endParaRPr lang="ko-KR" altLang="en-US" sz="14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608168" y="3394447"/>
            <a:ext cx="1249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소화용수</a:t>
            </a:r>
            <a:r>
              <a:rPr lang="en-US" altLang="ko-KR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3.csv</a:t>
            </a:r>
            <a:endParaRPr lang="ko-KR" altLang="en-US" sz="14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608168" y="4689128"/>
            <a:ext cx="1249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소화용수</a:t>
            </a:r>
            <a:r>
              <a:rPr lang="en-US" altLang="ko-KR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4.csv</a:t>
            </a:r>
            <a:endParaRPr lang="ko-KR" altLang="en-US" sz="14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graphicFrame>
        <p:nvGraphicFramePr>
          <p:cNvPr id="13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733302"/>
              </p:ext>
            </p:extLst>
          </p:nvPr>
        </p:nvGraphicFramePr>
        <p:xfrm>
          <a:off x="1645920" y="2852936"/>
          <a:ext cx="4630030" cy="18348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90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3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6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50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소화용수 구분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관할구분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위치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달서구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대구광역시 달서구 </a:t>
                      </a:r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...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2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달서구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대구광역시 달서구 </a:t>
                      </a:r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... 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8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중구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대구광역시 중구 </a:t>
                      </a:r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...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4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북구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대구광역시 북구 </a:t>
                      </a:r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...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3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남구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대구광역시 남구 </a:t>
                      </a:r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...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4" name="양쪽 모서리가 둥근 사각형 14"/>
          <p:cNvSpPr/>
          <p:nvPr/>
        </p:nvSpPr>
        <p:spPr>
          <a:xfrm>
            <a:off x="6651923" y="126256"/>
            <a:ext cx="1219336" cy="488377"/>
          </a:xfrm>
          <a:prstGeom prst="round2SameRect">
            <a:avLst>
              <a:gd name="adj1" fmla="val 46312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분석배경</a:t>
            </a:r>
            <a:endParaRPr lang="ko-KR" altLang="en-US" sz="1200" dirty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36" name="양쪽 모서리가 둥근 사각형 16"/>
          <p:cNvSpPr/>
          <p:nvPr/>
        </p:nvSpPr>
        <p:spPr>
          <a:xfrm>
            <a:off x="9099815" y="109322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데이터 분석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37" name="양쪽 모서리가 둥근 사각형 17"/>
          <p:cNvSpPr/>
          <p:nvPr/>
        </p:nvSpPr>
        <p:spPr>
          <a:xfrm>
            <a:off x="10302831" y="109322"/>
            <a:ext cx="1380455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활용방안 도출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33" name="양쪽 모서리가 둥근 사각형 15"/>
          <p:cNvSpPr/>
          <p:nvPr/>
        </p:nvSpPr>
        <p:spPr>
          <a:xfrm>
            <a:off x="7883663" y="111424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tx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EDA</a:t>
            </a:r>
            <a:r>
              <a:rPr lang="ko-KR" altLang="en-US" sz="1200" smtClean="0">
                <a:solidFill>
                  <a:schemeClr val="tx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 전처리</a:t>
            </a:r>
            <a:endParaRPr lang="en-US" altLang="ko-KR" sz="1200" smtClean="0">
              <a:solidFill>
                <a:schemeClr val="tx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246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52353" y="2392326"/>
            <a:ext cx="2328531" cy="1233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89099" y="600744"/>
            <a:ext cx="11217348" cy="58691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26381" y="763515"/>
            <a:ext cx="1721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4. </a:t>
            </a:r>
            <a:r>
              <a:rPr lang="ko-KR" altLang="en-US" sz="20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데이터 분할</a:t>
            </a:r>
          </a:p>
        </p:txBody>
      </p:sp>
      <p:graphicFrame>
        <p:nvGraphicFramePr>
          <p:cNvPr id="36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134482"/>
              </p:ext>
            </p:extLst>
          </p:nvPr>
        </p:nvGraphicFramePr>
        <p:xfrm>
          <a:off x="7781904" y="1062152"/>
          <a:ext cx="2448272" cy="777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8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18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건물</a:t>
                      </a:r>
                      <a:r>
                        <a:rPr lang="en-US" altLang="ko-KR" sz="11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ID</a:t>
                      </a:r>
                      <a:endParaRPr lang="ko-KR" altLang="en-US" sz="11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위치</a:t>
                      </a:r>
                      <a:endParaRPr lang="ko-KR" altLang="en-US" sz="11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12213</a:t>
                      </a:r>
                      <a:endParaRPr lang="ko-KR" altLang="en-US" sz="11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대구광역시 달서구</a:t>
                      </a:r>
                      <a:endParaRPr lang="ko-KR" altLang="en-US" sz="11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12215</a:t>
                      </a:r>
                      <a:endParaRPr lang="ko-KR" altLang="en-US" sz="11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대구광역시 중구</a:t>
                      </a:r>
                      <a:endParaRPr lang="en-US" altLang="ko-KR" sz="1100" dirty="0" smtClean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374516"/>
              </p:ext>
            </p:extLst>
          </p:nvPr>
        </p:nvGraphicFramePr>
        <p:xfrm>
          <a:off x="7781904" y="2271440"/>
          <a:ext cx="2448272" cy="777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8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18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건물</a:t>
                      </a:r>
                      <a:r>
                        <a:rPr lang="en-US" altLang="ko-KR" sz="11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ID</a:t>
                      </a:r>
                      <a:endParaRPr lang="ko-KR" altLang="en-US" sz="11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위치</a:t>
                      </a:r>
                      <a:endParaRPr lang="ko-KR" altLang="en-US" sz="11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12214</a:t>
                      </a:r>
                      <a:endParaRPr lang="ko-KR" altLang="en-US" sz="11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대구광역시 중구</a:t>
                      </a:r>
                      <a:endParaRPr lang="ko-KR" altLang="en-US" sz="11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12231</a:t>
                      </a:r>
                      <a:endParaRPr lang="ko-KR" altLang="en-US" sz="11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대구광역시 북구</a:t>
                      </a:r>
                      <a:endParaRPr lang="en-US" altLang="ko-KR" sz="1100" dirty="0" smtClean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140346"/>
              </p:ext>
            </p:extLst>
          </p:nvPr>
        </p:nvGraphicFramePr>
        <p:xfrm>
          <a:off x="7781904" y="3591587"/>
          <a:ext cx="2448272" cy="777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8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18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건물</a:t>
                      </a:r>
                      <a:r>
                        <a:rPr lang="en-US" altLang="ko-KR" sz="11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ID</a:t>
                      </a:r>
                      <a:endParaRPr lang="ko-KR" altLang="en-US" sz="11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위치</a:t>
                      </a:r>
                      <a:endParaRPr lang="ko-KR" altLang="en-US" sz="11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12216</a:t>
                      </a:r>
                      <a:endParaRPr lang="ko-KR" altLang="en-US" sz="11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대구광역시 달성군</a:t>
                      </a:r>
                      <a:endParaRPr lang="ko-KR" altLang="en-US" sz="11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12220</a:t>
                      </a:r>
                      <a:endParaRPr lang="ko-KR" altLang="en-US" sz="11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대구광역시 남구</a:t>
                      </a:r>
                      <a:endParaRPr lang="en-US" altLang="ko-KR" sz="1100" dirty="0" smtClean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9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568053"/>
              </p:ext>
            </p:extLst>
          </p:nvPr>
        </p:nvGraphicFramePr>
        <p:xfrm>
          <a:off x="7781904" y="4911733"/>
          <a:ext cx="2448272" cy="777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7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8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18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건물</a:t>
                      </a:r>
                      <a:r>
                        <a:rPr lang="en-US" altLang="ko-KR" sz="11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ID</a:t>
                      </a:r>
                      <a:endParaRPr lang="ko-KR" altLang="en-US" sz="11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위치</a:t>
                      </a:r>
                      <a:endParaRPr lang="ko-KR" altLang="en-US" sz="11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12217</a:t>
                      </a:r>
                      <a:endParaRPr lang="ko-KR" altLang="en-US" sz="11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대구광역시</a:t>
                      </a:r>
                      <a:r>
                        <a:rPr lang="ko-KR" altLang="en-US" sz="1100" baseline="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 동구</a:t>
                      </a:r>
                      <a:endParaRPr lang="ko-KR" altLang="en-US" sz="11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12218</a:t>
                      </a:r>
                      <a:endParaRPr lang="ko-KR" altLang="en-US" sz="11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대구광역시 중구</a:t>
                      </a:r>
                      <a:endParaRPr lang="en-US" altLang="ko-KR" sz="1100" dirty="0" smtClean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" name="직사각형 8"/>
          <p:cNvSpPr/>
          <p:nvPr/>
        </p:nvSpPr>
        <p:spPr>
          <a:xfrm>
            <a:off x="2448327" y="3107551"/>
            <a:ext cx="4016297" cy="216024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41" name="직사각형 9"/>
          <p:cNvSpPr/>
          <p:nvPr/>
        </p:nvSpPr>
        <p:spPr>
          <a:xfrm>
            <a:off x="2448327" y="3708941"/>
            <a:ext cx="4016297" cy="216024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cxnSp>
        <p:nvCxnSpPr>
          <p:cNvPr id="42" name="꺾인 연결선 11"/>
          <p:cNvCxnSpPr>
            <a:stCxn id="40" idx="3"/>
            <a:endCxn id="41" idx="3"/>
          </p:cNvCxnSpPr>
          <p:nvPr/>
        </p:nvCxnSpPr>
        <p:spPr>
          <a:xfrm>
            <a:off x="6464623" y="3215563"/>
            <a:ext cx="12700" cy="601390"/>
          </a:xfrm>
          <a:prstGeom prst="bentConnector3">
            <a:avLst>
              <a:gd name="adj1" fmla="val 220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직사각형 12"/>
          <p:cNvSpPr/>
          <p:nvPr/>
        </p:nvSpPr>
        <p:spPr>
          <a:xfrm>
            <a:off x="2448327" y="3408246"/>
            <a:ext cx="4016297" cy="216024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44" name="직사각형 13"/>
          <p:cNvSpPr/>
          <p:nvPr/>
        </p:nvSpPr>
        <p:spPr>
          <a:xfrm>
            <a:off x="2448327" y="4009636"/>
            <a:ext cx="4016297" cy="216024"/>
          </a:xfrm>
          <a:prstGeom prst="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45" name="직사각형 14"/>
          <p:cNvSpPr/>
          <p:nvPr/>
        </p:nvSpPr>
        <p:spPr>
          <a:xfrm>
            <a:off x="2448327" y="4310331"/>
            <a:ext cx="4016297" cy="216024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cxnSp>
        <p:nvCxnSpPr>
          <p:cNvPr id="46" name="구부러진 연결선 16"/>
          <p:cNvCxnSpPr>
            <a:endCxn id="39" idx="1"/>
          </p:cNvCxnSpPr>
          <p:nvPr/>
        </p:nvCxnSpPr>
        <p:spPr>
          <a:xfrm>
            <a:off x="7123262" y="4719039"/>
            <a:ext cx="658642" cy="581314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구부러진 연결선 20"/>
          <p:cNvCxnSpPr>
            <a:endCxn id="38" idx="1"/>
          </p:cNvCxnSpPr>
          <p:nvPr/>
        </p:nvCxnSpPr>
        <p:spPr>
          <a:xfrm flipV="1">
            <a:off x="6845800" y="3980208"/>
            <a:ext cx="936104" cy="33012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구부러진 연결선 23"/>
          <p:cNvCxnSpPr>
            <a:endCxn id="37" idx="1"/>
          </p:cNvCxnSpPr>
          <p:nvPr/>
        </p:nvCxnSpPr>
        <p:spPr>
          <a:xfrm flipV="1">
            <a:off x="6464624" y="2660060"/>
            <a:ext cx="1317281" cy="856198"/>
          </a:xfrm>
          <a:prstGeom prst="curvedConnector3">
            <a:avLst>
              <a:gd name="adj1" fmla="val 35538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구부러진 연결선 26"/>
          <p:cNvCxnSpPr>
            <a:endCxn id="36" idx="1"/>
          </p:cNvCxnSpPr>
          <p:nvPr/>
        </p:nvCxnSpPr>
        <p:spPr>
          <a:xfrm flipV="1">
            <a:off x="6757642" y="1450773"/>
            <a:ext cx="1024263" cy="2118127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781904" y="760587"/>
            <a:ext cx="1420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병원 및 약국</a:t>
            </a:r>
            <a:r>
              <a:rPr lang="en-US" altLang="ko-KR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.csv</a:t>
            </a:r>
            <a:endParaRPr lang="ko-KR" altLang="en-US" sz="14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781904" y="1964978"/>
            <a:ext cx="1148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주거시설</a:t>
            </a:r>
            <a:r>
              <a:rPr lang="en-US" altLang="ko-KR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.csv</a:t>
            </a:r>
            <a:endParaRPr lang="ko-KR" altLang="en-US" sz="14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781904" y="3261122"/>
            <a:ext cx="1420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공장 및 창고</a:t>
            </a:r>
            <a:r>
              <a:rPr lang="en-US" altLang="ko-KR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.csv</a:t>
            </a:r>
            <a:endParaRPr lang="ko-KR" altLang="en-US" sz="14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781904" y="4611027"/>
            <a:ext cx="1148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유흥시설</a:t>
            </a:r>
            <a:r>
              <a:rPr lang="en-US" altLang="ko-KR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.csv</a:t>
            </a:r>
            <a:endParaRPr lang="ko-KR" altLang="en-US" sz="14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26381" y="1210253"/>
            <a:ext cx="35253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4-2) </a:t>
            </a:r>
            <a:r>
              <a:rPr lang="ko-KR" altLang="en-US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건물정보데이터 건물용도별 데이터 생성</a:t>
            </a:r>
          </a:p>
        </p:txBody>
      </p:sp>
      <p:sp>
        <p:nvSpPr>
          <p:cNvPr id="55" name="직사각형 38"/>
          <p:cNvSpPr/>
          <p:nvPr/>
        </p:nvSpPr>
        <p:spPr>
          <a:xfrm>
            <a:off x="2448327" y="5513114"/>
            <a:ext cx="4016297" cy="216024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56" name="직사각형 39"/>
          <p:cNvSpPr/>
          <p:nvPr/>
        </p:nvSpPr>
        <p:spPr>
          <a:xfrm>
            <a:off x="2448327" y="4611026"/>
            <a:ext cx="4016297" cy="216024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57" name="직사각형 40"/>
          <p:cNvSpPr/>
          <p:nvPr/>
        </p:nvSpPr>
        <p:spPr>
          <a:xfrm>
            <a:off x="2448327" y="4911721"/>
            <a:ext cx="4016297" cy="216024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58" name="직사각형 41"/>
          <p:cNvSpPr/>
          <p:nvPr/>
        </p:nvSpPr>
        <p:spPr>
          <a:xfrm>
            <a:off x="2448327" y="5212416"/>
            <a:ext cx="4016297" cy="216024"/>
          </a:xfrm>
          <a:prstGeom prst="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cxnSp>
        <p:nvCxnSpPr>
          <p:cNvPr id="59" name="꺾인 연결선 44"/>
          <p:cNvCxnSpPr>
            <a:stCxn id="41" idx="3"/>
            <a:endCxn id="55" idx="3"/>
          </p:cNvCxnSpPr>
          <p:nvPr/>
        </p:nvCxnSpPr>
        <p:spPr>
          <a:xfrm>
            <a:off x="6464623" y="3816954"/>
            <a:ext cx="12700" cy="1804173"/>
          </a:xfrm>
          <a:prstGeom prst="bentConnector3">
            <a:avLst>
              <a:gd name="adj1" fmla="val 220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꺾인 연결선 47"/>
          <p:cNvCxnSpPr>
            <a:stCxn id="44" idx="3"/>
            <a:endCxn id="58" idx="3"/>
          </p:cNvCxnSpPr>
          <p:nvPr/>
        </p:nvCxnSpPr>
        <p:spPr>
          <a:xfrm>
            <a:off x="6464623" y="4117648"/>
            <a:ext cx="12700" cy="1202780"/>
          </a:xfrm>
          <a:prstGeom prst="bentConnector3">
            <a:avLst>
              <a:gd name="adj1" fmla="val 290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꺾인 연결선 53"/>
          <p:cNvCxnSpPr>
            <a:stCxn id="45" idx="3"/>
            <a:endCxn id="56" idx="3"/>
          </p:cNvCxnSpPr>
          <p:nvPr/>
        </p:nvCxnSpPr>
        <p:spPr>
          <a:xfrm>
            <a:off x="6464623" y="4418344"/>
            <a:ext cx="12700" cy="300695"/>
          </a:xfrm>
          <a:prstGeom prst="bentConnector3">
            <a:avLst>
              <a:gd name="adj1" fmla="val 50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꺾인 연결선 57"/>
          <p:cNvCxnSpPr>
            <a:stCxn id="56" idx="3"/>
            <a:endCxn id="57" idx="3"/>
          </p:cNvCxnSpPr>
          <p:nvPr/>
        </p:nvCxnSpPr>
        <p:spPr>
          <a:xfrm>
            <a:off x="6464623" y="4719039"/>
            <a:ext cx="12700" cy="300695"/>
          </a:xfrm>
          <a:prstGeom prst="bentConnector3">
            <a:avLst>
              <a:gd name="adj1" fmla="val 50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 rot="5400000">
            <a:off x="8825894" y="5777756"/>
            <a:ext cx="559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...</a:t>
            </a:r>
            <a:endParaRPr lang="ko-KR" altLang="en-US" sz="36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graphicFrame>
        <p:nvGraphicFramePr>
          <p:cNvPr id="35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763585"/>
              </p:ext>
            </p:extLst>
          </p:nvPr>
        </p:nvGraphicFramePr>
        <p:xfrm>
          <a:off x="2309296" y="2753146"/>
          <a:ext cx="4320480" cy="304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2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20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50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건물</a:t>
                      </a:r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ID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건물용도코드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위치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12213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16001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대구광역시 달서구 </a:t>
                      </a:r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...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12214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18112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대구광역시 달서구 </a:t>
                      </a:r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... 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12215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16002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대구광역시 중구 </a:t>
                      </a:r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...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12216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14101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대구광역시 북구 </a:t>
                      </a:r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...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12217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15505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대구광역시 남구 </a:t>
                      </a:r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...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12218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15505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대구광역시 남구 </a:t>
                      </a:r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...</a:t>
                      </a:r>
                      <a:endParaRPr lang="ko-KR" altLang="en-US" sz="1400" dirty="0" smtClean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12219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15000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대구광역시 북구 </a:t>
                      </a:r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...</a:t>
                      </a:r>
                      <a:endParaRPr lang="ko-KR" altLang="en-US" sz="1400" dirty="0" smtClean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12220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14117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대구광역시 달서구 </a:t>
                      </a:r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... </a:t>
                      </a:r>
                      <a:endParaRPr lang="ko-KR" altLang="en-US" sz="1400" dirty="0" smtClean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12221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16101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대구광역시 중구 </a:t>
                      </a:r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5" name="양쪽 모서리가 둥근 사각형 14"/>
          <p:cNvSpPr/>
          <p:nvPr/>
        </p:nvSpPr>
        <p:spPr>
          <a:xfrm>
            <a:off x="6651923" y="126256"/>
            <a:ext cx="1219336" cy="488377"/>
          </a:xfrm>
          <a:prstGeom prst="round2SameRect">
            <a:avLst>
              <a:gd name="adj1" fmla="val 46312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분석배경</a:t>
            </a:r>
            <a:endParaRPr lang="ko-KR" altLang="en-US" sz="1200" dirty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67" name="양쪽 모서리가 둥근 사각형 16"/>
          <p:cNvSpPr/>
          <p:nvPr/>
        </p:nvSpPr>
        <p:spPr>
          <a:xfrm>
            <a:off x="9099815" y="109322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데이터 분석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68" name="양쪽 모서리가 둥근 사각형 17"/>
          <p:cNvSpPr/>
          <p:nvPr/>
        </p:nvSpPr>
        <p:spPr>
          <a:xfrm>
            <a:off x="10302831" y="109322"/>
            <a:ext cx="1380455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활용방안 도출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64" name="양쪽 모서리가 둥근 사각형 15"/>
          <p:cNvSpPr/>
          <p:nvPr/>
        </p:nvSpPr>
        <p:spPr>
          <a:xfrm>
            <a:off x="7883663" y="111424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tx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EDA</a:t>
            </a:r>
            <a:r>
              <a:rPr lang="ko-KR" altLang="en-US" sz="1200" smtClean="0">
                <a:solidFill>
                  <a:schemeClr val="tx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 전처리</a:t>
            </a:r>
            <a:endParaRPr lang="en-US" altLang="ko-KR" sz="1200" smtClean="0">
              <a:solidFill>
                <a:schemeClr val="tx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192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52353" y="2392326"/>
            <a:ext cx="2328531" cy="1233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89099" y="600744"/>
            <a:ext cx="11217348" cy="58691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83689" y="829504"/>
            <a:ext cx="2032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5. </a:t>
            </a:r>
            <a:r>
              <a:rPr lang="ko-KR" altLang="en-US" sz="20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격자 속성 생성</a:t>
            </a:r>
          </a:p>
        </p:txBody>
      </p:sp>
      <p:graphicFrame>
        <p:nvGraphicFramePr>
          <p:cNvPr id="15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217480"/>
              </p:ext>
            </p:extLst>
          </p:nvPr>
        </p:nvGraphicFramePr>
        <p:xfrm>
          <a:off x="6813800" y="1265004"/>
          <a:ext cx="4019299" cy="24433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9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5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소화용수 </a:t>
                      </a:r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(1,2,3,4).csv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담배소매점 위치</a:t>
                      </a:r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.csv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금연구역 위치</a:t>
                      </a:r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.csv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73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화재발생 위치</a:t>
                      </a:r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.csv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5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소방용수</a:t>
                      </a:r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.csv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중점관리대상 건물</a:t>
                      </a:r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.csv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구별 주차민원</a:t>
                      </a:r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.csv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병원</a:t>
                      </a:r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.csv/</a:t>
                      </a:r>
                      <a:r>
                        <a:rPr lang="ko-KR" altLang="en-US" sz="1400" dirty="0" err="1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공장및</a:t>
                      </a:r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 창고</a:t>
                      </a:r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.csv/</a:t>
                      </a:r>
                      <a:r>
                        <a:rPr lang="ko-KR" altLang="en-US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주거시설</a:t>
                      </a:r>
                      <a:r>
                        <a:rPr lang="en-US" altLang="ko-KR" sz="14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.csv  ...</a:t>
                      </a:r>
                      <a:endParaRPr lang="ko-KR" altLang="en-US" sz="14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6" name="그룹 21"/>
          <p:cNvGrpSpPr/>
          <p:nvPr/>
        </p:nvGrpSpPr>
        <p:grpSpPr>
          <a:xfrm>
            <a:off x="2493322" y="2135265"/>
            <a:ext cx="3324225" cy="3429000"/>
            <a:chOff x="395536" y="2160240"/>
            <a:chExt cx="3324225" cy="3429000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2160240"/>
              <a:ext cx="3324225" cy="3429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직사각형 20"/>
            <p:cNvSpPr/>
            <p:nvPr/>
          </p:nvSpPr>
          <p:spPr>
            <a:xfrm>
              <a:off x="1403648" y="3140968"/>
              <a:ext cx="1368152" cy="13681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oon® 민국" panose="020B0303000000000000" pitchFamily="50" charset="-127"/>
                <a:ea typeface="Yoon® 민국" panose="020B0303000000000000" pitchFamily="50" charset="-127"/>
              </a:endParaRPr>
            </a:p>
          </p:txBody>
        </p:sp>
      </p:grpSp>
      <p:graphicFrame>
        <p:nvGraphicFramePr>
          <p:cNvPr id="19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76853"/>
              </p:ext>
            </p:extLst>
          </p:nvPr>
        </p:nvGraphicFramePr>
        <p:xfrm>
          <a:off x="6825659" y="4005719"/>
          <a:ext cx="3168351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6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6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0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__</a:t>
                      </a:r>
                      <a:r>
                        <a:rPr lang="en-US" altLang="ko-KR" sz="1200" dirty="0" err="1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gid</a:t>
                      </a:r>
                      <a:endParaRPr lang="ko-KR" altLang="en-US" sz="12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주차민원수</a:t>
                      </a:r>
                      <a:endParaRPr lang="ko-KR" altLang="en-US" sz="12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...</a:t>
                      </a:r>
                      <a:endParaRPr lang="ko-KR" altLang="en-US" sz="12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7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라마</a:t>
                      </a:r>
                      <a:r>
                        <a:rPr lang="en-US" altLang="ko-KR" sz="12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770445</a:t>
                      </a:r>
                      <a:endParaRPr lang="ko-KR" altLang="en-US" sz="12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5</a:t>
                      </a:r>
                      <a:endParaRPr lang="ko-KR" altLang="en-US" sz="12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973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라마</a:t>
                      </a:r>
                      <a:r>
                        <a:rPr lang="en-US" altLang="ko-KR" sz="12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770446</a:t>
                      </a:r>
                      <a:endParaRPr lang="ko-KR" altLang="en-US" sz="1200" dirty="0" smtClean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3</a:t>
                      </a:r>
                      <a:endParaRPr lang="ko-KR" altLang="en-US" sz="12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973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라마</a:t>
                      </a:r>
                      <a:r>
                        <a:rPr lang="en-US" altLang="ko-KR" sz="12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770447</a:t>
                      </a:r>
                      <a:endParaRPr lang="ko-KR" altLang="en-US" sz="1200" dirty="0" smtClean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2</a:t>
                      </a:r>
                      <a:endParaRPr lang="ko-KR" altLang="en-US" sz="12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4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...</a:t>
                      </a:r>
                      <a:endParaRPr lang="ko-KR" altLang="en-US" sz="12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683689" y="1246132"/>
            <a:ext cx="1944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5-1) </a:t>
            </a:r>
            <a:r>
              <a:rPr lang="ko-KR" altLang="en-US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격자 내 포인트 수 </a:t>
            </a:r>
          </a:p>
        </p:txBody>
      </p:sp>
      <p:cxnSp>
        <p:nvCxnSpPr>
          <p:cNvPr id="21" name="구부러진 연결선 26"/>
          <p:cNvCxnSpPr>
            <a:stCxn id="15" idx="1"/>
          </p:cNvCxnSpPr>
          <p:nvPr/>
        </p:nvCxnSpPr>
        <p:spPr>
          <a:xfrm rot="10800000" flipV="1">
            <a:off x="4725572" y="2486672"/>
            <a:ext cx="2088229" cy="933636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구부러진 연결선 29"/>
          <p:cNvCxnSpPr>
            <a:stCxn id="18" idx="3"/>
            <a:endCxn id="19" idx="1"/>
          </p:cNvCxnSpPr>
          <p:nvPr/>
        </p:nvCxnSpPr>
        <p:spPr>
          <a:xfrm>
            <a:off x="4869586" y="3800069"/>
            <a:ext cx="1956073" cy="891450"/>
          </a:xfrm>
          <a:prstGeom prst="curved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양쪽 모서리가 둥근 사각형 14"/>
          <p:cNvSpPr/>
          <p:nvPr/>
        </p:nvSpPr>
        <p:spPr>
          <a:xfrm>
            <a:off x="6651923" y="126256"/>
            <a:ext cx="1219336" cy="488377"/>
          </a:xfrm>
          <a:prstGeom prst="round2SameRect">
            <a:avLst>
              <a:gd name="adj1" fmla="val 46312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분석배경</a:t>
            </a:r>
            <a:endParaRPr lang="ko-KR" altLang="en-US" sz="1200" dirty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9" name="양쪽 모서리가 둥근 사각형 16"/>
          <p:cNvSpPr/>
          <p:nvPr/>
        </p:nvSpPr>
        <p:spPr>
          <a:xfrm>
            <a:off x="9099815" y="109322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데이터 분석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30" name="양쪽 모서리가 둥근 사각형 17"/>
          <p:cNvSpPr/>
          <p:nvPr/>
        </p:nvSpPr>
        <p:spPr>
          <a:xfrm>
            <a:off x="10302831" y="109322"/>
            <a:ext cx="1380455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활용방안 도출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3" name="양쪽 모서리가 둥근 사각형 15"/>
          <p:cNvSpPr/>
          <p:nvPr/>
        </p:nvSpPr>
        <p:spPr>
          <a:xfrm>
            <a:off x="7883663" y="111424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tx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EDA</a:t>
            </a:r>
            <a:r>
              <a:rPr lang="ko-KR" altLang="en-US" sz="1200" smtClean="0">
                <a:solidFill>
                  <a:schemeClr val="tx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 전처리</a:t>
            </a:r>
            <a:endParaRPr lang="en-US" altLang="ko-KR" sz="1200" smtClean="0">
              <a:solidFill>
                <a:schemeClr val="tx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620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52353" y="2392326"/>
            <a:ext cx="2328531" cy="1233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89099" y="600744"/>
            <a:ext cx="11217348" cy="58691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82782" y="809100"/>
            <a:ext cx="2760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5. </a:t>
            </a:r>
            <a:r>
              <a:rPr lang="ko-KR" altLang="en-US" sz="20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격자 속성 </a:t>
            </a:r>
            <a:r>
              <a:rPr lang="ko-KR" altLang="en-US" sz="20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생성 </a:t>
            </a:r>
            <a:r>
              <a:rPr lang="en-US" altLang="ko-KR" sz="20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(</a:t>
            </a:r>
            <a:r>
              <a:rPr lang="en-US" altLang="ko-KR" sz="2000" dirty="0" err="1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cont</a:t>
            </a:r>
            <a:r>
              <a:rPr lang="en-US" altLang="ko-KR" sz="20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)</a:t>
            </a:r>
            <a:endParaRPr lang="ko-KR" altLang="en-US" sz="20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grpSp>
        <p:nvGrpSpPr>
          <p:cNvPr id="16" name="그룹 21"/>
          <p:cNvGrpSpPr/>
          <p:nvPr/>
        </p:nvGrpSpPr>
        <p:grpSpPr>
          <a:xfrm>
            <a:off x="4548878" y="1534655"/>
            <a:ext cx="3031600" cy="2952256"/>
            <a:chOff x="395536" y="2160240"/>
            <a:chExt cx="3324225" cy="3429000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2160240"/>
              <a:ext cx="3324225" cy="3429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직사각형 20"/>
            <p:cNvSpPr/>
            <p:nvPr/>
          </p:nvSpPr>
          <p:spPr>
            <a:xfrm>
              <a:off x="1403648" y="3140968"/>
              <a:ext cx="1368152" cy="13681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oon® 민국" panose="020B0303000000000000" pitchFamily="50" charset="-127"/>
                <a:ea typeface="Yoon® 민국" panose="020B0303000000000000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2782" y="1240918"/>
            <a:ext cx="1944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5-1) </a:t>
            </a:r>
            <a:r>
              <a:rPr lang="ko-KR" altLang="en-US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격자 내 포인트 수 </a:t>
            </a:r>
          </a:p>
        </p:txBody>
      </p:sp>
      <p:graphicFrame>
        <p:nvGraphicFramePr>
          <p:cNvPr id="23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580056"/>
              </p:ext>
            </p:extLst>
          </p:nvPr>
        </p:nvGraphicFramePr>
        <p:xfrm>
          <a:off x="2362497" y="4808818"/>
          <a:ext cx="8488291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2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2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26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26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26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26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화재건수</a:t>
                      </a:r>
                      <a:endParaRPr lang="ko-KR" altLang="en-US" sz="105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금연구역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담배판매점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err="1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주정차</a:t>
                      </a:r>
                      <a:r>
                        <a:rPr lang="ko-KR" altLang="en-US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 민원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인구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소화용수 </a:t>
                      </a:r>
                      <a:r>
                        <a:rPr lang="en-US" altLang="ko-KR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</a:t>
                      </a:r>
                      <a:endParaRPr lang="ko-KR" altLang="en-US" sz="105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중점관리대상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7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소화용수 </a:t>
                      </a:r>
                      <a:r>
                        <a:rPr lang="en-US" altLang="ko-KR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2</a:t>
                      </a:r>
                      <a:endParaRPr lang="ko-KR" altLang="en-US" sz="105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소화용수 </a:t>
                      </a:r>
                      <a:r>
                        <a:rPr lang="en-US" altLang="ko-KR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3</a:t>
                      </a:r>
                      <a:endParaRPr lang="ko-KR" altLang="en-US" sz="105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소화용수 </a:t>
                      </a:r>
                      <a:r>
                        <a:rPr lang="en-US" altLang="ko-KR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4</a:t>
                      </a:r>
                      <a:endParaRPr lang="ko-KR" altLang="en-US" sz="105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일반시설 수</a:t>
                      </a:r>
                      <a:endParaRPr lang="ko-KR" altLang="en-US" sz="105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공장 및 창고 수</a:t>
                      </a:r>
                      <a:endParaRPr lang="ko-KR" altLang="en-US" sz="105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병원 수</a:t>
                      </a:r>
                      <a:endParaRPr lang="ko-KR" altLang="en-US" sz="105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주거시설 수</a:t>
                      </a:r>
                      <a:endParaRPr lang="ko-KR" altLang="en-US" sz="105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7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숙박시설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시장 및 백화점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영화관 수</a:t>
                      </a:r>
                      <a:endParaRPr lang="ko-KR" altLang="en-US" sz="105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위험물시설 수</a:t>
                      </a:r>
                      <a:endParaRPr lang="ko-KR" altLang="en-US" sz="105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유흥시설 수</a:t>
                      </a:r>
                      <a:endParaRPr lang="ko-KR" altLang="en-US" sz="105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음식 소매점 수</a:t>
                      </a:r>
                      <a:endParaRPr lang="ko-KR" altLang="en-US" sz="105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부동산피해 합</a:t>
                      </a:r>
                      <a:endParaRPr lang="ko-KR" altLang="en-US" sz="105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7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동산피해 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재산피해 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현장도착 소요시간 합</a:t>
                      </a:r>
                      <a:endParaRPr lang="ko-KR" altLang="en-US" sz="9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...</a:t>
                      </a:r>
                      <a:endParaRPr lang="ko-KR" altLang="en-US" sz="105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2497863" y="4430067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생성된 변수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791049" y="4497996"/>
            <a:ext cx="1701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* </a:t>
            </a:r>
            <a:r>
              <a:rPr lang="ko-KR" altLang="en-US" sz="11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격자에 미리 포함된 속성</a:t>
            </a:r>
          </a:p>
        </p:txBody>
      </p:sp>
      <p:cxnSp>
        <p:nvCxnSpPr>
          <p:cNvPr id="26" name="꺾인 연결선 38"/>
          <p:cNvCxnSpPr>
            <a:endCxn id="25" idx="1"/>
          </p:cNvCxnSpPr>
          <p:nvPr/>
        </p:nvCxnSpPr>
        <p:spPr>
          <a:xfrm flipV="1">
            <a:off x="7503016" y="4628801"/>
            <a:ext cx="288033" cy="17697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양쪽 모서리가 둥근 사각형 14"/>
          <p:cNvSpPr/>
          <p:nvPr/>
        </p:nvSpPr>
        <p:spPr>
          <a:xfrm>
            <a:off x="6651923" y="126256"/>
            <a:ext cx="1219336" cy="488377"/>
          </a:xfrm>
          <a:prstGeom prst="round2SameRect">
            <a:avLst>
              <a:gd name="adj1" fmla="val 46312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분석배경</a:t>
            </a:r>
            <a:endParaRPr lang="ko-KR" altLang="en-US" sz="1200" dirty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9" name="양쪽 모서리가 둥근 사각형 16"/>
          <p:cNvSpPr/>
          <p:nvPr/>
        </p:nvSpPr>
        <p:spPr>
          <a:xfrm>
            <a:off x="9099815" y="109322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데이터 분석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30" name="양쪽 모서리가 둥근 사각형 17"/>
          <p:cNvSpPr/>
          <p:nvPr/>
        </p:nvSpPr>
        <p:spPr>
          <a:xfrm>
            <a:off x="10302831" y="109322"/>
            <a:ext cx="1380455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활용방안 도출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9" name="양쪽 모서리가 둥근 사각형 15"/>
          <p:cNvSpPr/>
          <p:nvPr/>
        </p:nvSpPr>
        <p:spPr>
          <a:xfrm>
            <a:off x="7883663" y="111424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tx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EDA</a:t>
            </a:r>
            <a:r>
              <a:rPr lang="ko-KR" altLang="en-US" sz="1200" smtClean="0">
                <a:solidFill>
                  <a:schemeClr val="tx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 전처리</a:t>
            </a:r>
            <a:endParaRPr lang="en-US" altLang="ko-KR" sz="1200" smtClean="0">
              <a:solidFill>
                <a:schemeClr val="tx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907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97489" y="2356606"/>
            <a:ext cx="2328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9099" y="600744"/>
            <a:ext cx="11217348" cy="58691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52095" y="771142"/>
            <a:ext cx="2032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5. </a:t>
            </a:r>
            <a:r>
              <a:rPr lang="ko-KR" altLang="en-US" sz="20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격자 속성 생성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2095" y="1191886"/>
            <a:ext cx="224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5-2) </a:t>
            </a:r>
            <a:r>
              <a:rPr lang="ko-KR" altLang="en-US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건물 </a:t>
            </a:r>
            <a:r>
              <a:rPr lang="en-US" altLang="ko-KR" sz="1400" dirty="0" err="1">
                <a:latin typeface="Yoon® 민국" panose="020B0303000000000000" pitchFamily="50" charset="-127"/>
                <a:ea typeface="Yoon® 민국" panose="020B0303000000000000" pitchFamily="50" charset="-127"/>
              </a:rPr>
              <a:t>shp</a:t>
            </a:r>
            <a:r>
              <a:rPr lang="ko-KR" altLang="en-US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내 속성 결합</a:t>
            </a:r>
          </a:p>
        </p:txBody>
      </p:sp>
      <p:pic>
        <p:nvPicPr>
          <p:cNvPr id="16" name="Picture 2" descr="C:\Users\ANYUSER\Desktop\협업 ppt 전처리과정 도식화\격자+건물데이터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0"/>
          <a:stretch/>
        </p:blipFill>
        <p:spPr bwMode="auto">
          <a:xfrm>
            <a:off x="2296720" y="1817426"/>
            <a:ext cx="3143250" cy="260985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ANYUSER\Desktop\협업 ppt 전처리과정 도식화\추출후 격자+건물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" t="6505" r="185" b="7053"/>
          <a:stretch/>
        </p:blipFill>
        <p:spPr bwMode="auto">
          <a:xfrm>
            <a:off x="6642302" y="1809104"/>
            <a:ext cx="3143250" cy="2626494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오른쪽 화살표 4"/>
          <p:cNvSpPr/>
          <p:nvPr/>
        </p:nvSpPr>
        <p:spPr>
          <a:xfrm>
            <a:off x="5681096" y="3001193"/>
            <a:ext cx="720080" cy="24231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55473" y="1420618"/>
            <a:ext cx="22846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건물</a:t>
            </a:r>
            <a:r>
              <a:rPr lang="en-US" altLang="ko-KR" sz="1100" dirty="0" err="1">
                <a:latin typeface="Yoon® 민국" panose="020B0303000000000000" pitchFamily="50" charset="-127"/>
                <a:ea typeface="Yoon® 민국" panose="020B0303000000000000" pitchFamily="50" charset="-127"/>
              </a:rPr>
              <a:t>shp</a:t>
            </a:r>
            <a:r>
              <a:rPr lang="ko-KR" altLang="en-US" sz="11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파일을 격자기준으로 자르기</a:t>
            </a:r>
          </a:p>
        </p:txBody>
      </p:sp>
      <p:sp>
        <p:nvSpPr>
          <p:cNvPr id="20" name="직사각형 8"/>
          <p:cNvSpPr/>
          <p:nvPr/>
        </p:nvSpPr>
        <p:spPr>
          <a:xfrm>
            <a:off x="7493996" y="2275061"/>
            <a:ext cx="1535622" cy="15343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graphicFrame>
        <p:nvGraphicFramePr>
          <p:cNvPr id="21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557227"/>
              </p:ext>
            </p:extLst>
          </p:nvPr>
        </p:nvGraphicFramePr>
        <p:xfrm>
          <a:off x="6642303" y="4977456"/>
          <a:ext cx="3168351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6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6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0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__</a:t>
                      </a:r>
                      <a:r>
                        <a:rPr lang="en-US" altLang="ko-KR" sz="1200" dirty="0" err="1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gid</a:t>
                      </a:r>
                      <a:endParaRPr lang="ko-KR" altLang="en-US" sz="12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건물 면적 합</a:t>
                      </a:r>
                      <a:endParaRPr lang="ko-KR" altLang="en-US" sz="12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...</a:t>
                      </a:r>
                      <a:endParaRPr lang="ko-KR" altLang="en-US" sz="12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7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라마</a:t>
                      </a:r>
                      <a:r>
                        <a:rPr lang="en-US" altLang="ko-KR" sz="12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770445</a:t>
                      </a:r>
                      <a:endParaRPr lang="ko-KR" altLang="en-US" sz="12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4120.11</a:t>
                      </a:r>
                      <a:endParaRPr lang="ko-KR" altLang="en-US" sz="12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973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라마</a:t>
                      </a:r>
                      <a:r>
                        <a:rPr lang="en-US" altLang="ko-KR" sz="12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770446</a:t>
                      </a:r>
                      <a:endParaRPr lang="ko-KR" altLang="en-US" sz="1200" dirty="0" smtClean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1220.3</a:t>
                      </a:r>
                      <a:endParaRPr lang="ko-KR" altLang="en-US" sz="12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973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라마</a:t>
                      </a:r>
                      <a:r>
                        <a:rPr lang="en-US" altLang="ko-KR" sz="12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770447</a:t>
                      </a:r>
                      <a:endParaRPr lang="ko-KR" altLang="en-US" sz="1200" dirty="0" smtClean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3321.8</a:t>
                      </a:r>
                      <a:endParaRPr lang="ko-KR" altLang="en-US" sz="12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4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...</a:t>
                      </a:r>
                      <a:endParaRPr lang="ko-KR" altLang="en-US" sz="12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22" name="구부러진 연결선 10"/>
          <p:cNvCxnSpPr>
            <a:stCxn id="20" idx="2"/>
          </p:cNvCxnSpPr>
          <p:nvPr/>
        </p:nvCxnSpPr>
        <p:spPr>
          <a:xfrm rot="5400000">
            <a:off x="7715756" y="4355504"/>
            <a:ext cx="1092102" cy="1270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3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257784"/>
              </p:ext>
            </p:extLst>
          </p:nvPr>
        </p:nvGraphicFramePr>
        <p:xfrm>
          <a:off x="2296719" y="5261997"/>
          <a:ext cx="3143250" cy="502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건물면적 합</a:t>
                      </a:r>
                      <a:endParaRPr lang="ko-KR" altLang="en-US" sz="105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지상층수 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지하층수 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7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총 층수 합</a:t>
                      </a:r>
                      <a:endParaRPr lang="ko-KR" altLang="en-US" sz="105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격자 내 </a:t>
                      </a:r>
                      <a:r>
                        <a:rPr lang="ko-KR" altLang="en-US" sz="1050" dirty="0" err="1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최대층</a:t>
                      </a:r>
                      <a:endParaRPr lang="ko-KR" altLang="en-US" sz="105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격자 내 최하층</a:t>
                      </a:r>
                      <a:endParaRPr lang="ko-KR" altLang="en-US" sz="105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3339994" y="4905568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생성된 변수</a:t>
            </a:r>
          </a:p>
        </p:txBody>
      </p:sp>
      <p:sp>
        <p:nvSpPr>
          <p:cNvPr id="25" name="양쪽 모서리가 둥근 사각형 14"/>
          <p:cNvSpPr/>
          <p:nvPr/>
        </p:nvSpPr>
        <p:spPr>
          <a:xfrm>
            <a:off x="6651923" y="126256"/>
            <a:ext cx="1219336" cy="488377"/>
          </a:xfrm>
          <a:prstGeom prst="round2SameRect">
            <a:avLst>
              <a:gd name="adj1" fmla="val 46312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분석배경</a:t>
            </a:r>
            <a:endParaRPr lang="ko-KR" altLang="en-US" sz="1200" dirty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7" name="양쪽 모서리가 둥근 사각형 16"/>
          <p:cNvSpPr/>
          <p:nvPr/>
        </p:nvSpPr>
        <p:spPr>
          <a:xfrm>
            <a:off x="9099815" y="109322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데이터 분석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8" name="양쪽 모서리가 둥근 사각형 17"/>
          <p:cNvSpPr/>
          <p:nvPr/>
        </p:nvSpPr>
        <p:spPr>
          <a:xfrm>
            <a:off x="10302831" y="109322"/>
            <a:ext cx="1380455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활용방안 도출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9" name="양쪽 모서리가 둥근 사각형 15"/>
          <p:cNvSpPr/>
          <p:nvPr/>
        </p:nvSpPr>
        <p:spPr>
          <a:xfrm>
            <a:off x="7883663" y="111424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tx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EDA</a:t>
            </a:r>
            <a:r>
              <a:rPr lang="ko-KR" altLang="en-US" sz="1200" smtClean="0">
                <a:solidFill>
                  <a:schemeClr val="tx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 전처리</a:t>
            </a:r>
            <a:endParaRPr lang="en-US" altLang="ko-KR" sz="1200" smtClean="0">
              <a:solidFill>
                <a:schemeClr val="tx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648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9099" y="600744"/>
            <a:ext cx="11217348" cy="58691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0383" y="817211"/>
            <a:ext cx="2032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5. </a:t>
            </a:r>
            <a:r>
              <a:rPr lang="ko-KR" altLang="en-US" sz="20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격자 속성 생성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0383" y="1211794"/>
            <a:ext cx="2986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5-3) </a:t>
            </a:r>
            <a:r>
              <a:rPr lang="ko-KR" altLang="en-US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격자 별 </a:t>
            </a:r>
            <a:r>
              <a:rPr lang="ko-KR" altLang="en-US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폭이  </a:t>
            </a:r>
            <a:r>
              <a:rPr lang="en-US" altLang="ko-KR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4m  </a:t>
            </a:r>
            <a:r>
              <a:rPr lang="ko-KR" altLang="en-US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이내인 </a:t>
            </a:r>
            <a:r>
              <a:rPr lang="ko-KR" altLang="en-US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도로 수</a:t>
            </a:r>
          </a:p>
        </p:txBody>
      </p:sp>
      <p:pic>
        <p:nvPicPr>
          <p:cNvPr id="14" name="Picture 2" descr="C:\Users\ANYUSER\Desktop\협업 ppt 전처리과정 도식화\추출후 격자+도로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842" y="1705563"/>
            <a:ext cx="2712017" cy="2736304"/>
          </a:xfrm>
          <a:prstGeom prst="rect">
            <a:avLst/>
          </a:prstGeom>
          <a:noFill/>
          <a:ln w="25400">
            <a:solidFill>
              <a:schemeClr val="dk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ANYUSER\Desktop\협업 ppt 전처리과정 도식화\격자+도로데이터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346" y="1705563"/>
            <a:ext cx="2673037" cy="2736304"/>
          </a:xfrm>
          <a:prstGeom prst="rect">
            <a:avLst/>
          </a:prstGeom>
          <a:noFill/>
          <a:ln w="25400">
            <a:solidFill>
              <a:schemeClr val="dk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9"/>
          <p:cNvGrpSpPr/>
          <p:nvPr/>
        </p:nvGrpSpPr>
        <p:grpSpPr>
          <a:xfrm>
            <a:off x="5686969" y="4573653"/>
            <a:ext cx="404278" cy="1523201"/>
            <a:chOff x="1451803" y="4869160"/>
            <a:chExt cx="404278" cy="1523201"/>
          </a:xfrm>
        </p:grpSpPr>
        <p:sp>
          <p:nvSpPr>
            <p:cNvPr id="17" name="직사각형 3"/>
            <p:cNvSpPr/>
            <p:nvPr/>
          </p:nvSpPr>
          <p:spPr>
            <a:xfrm>
              <a:off x="1473922" y="5312241"/>
              <a:ext cx="360040" cy="1080120"/>
            </a:xfrm>
            <a:prstGeom prst="rect">
              <a:avLst/>
            </a:prstGeom>
            <a:solidFill>
              <a:srgbClr val="1AF2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Yoon® 민국" panose="020B0303000000000000" pitchFamily="50" charset="-127"/>
                <a:ea typeface="Yoon® 민국" panose="020B0303000000000000" pitchFamily="50" charset="-127"/>
              </a:endParaRPr>
            </a:p>
          </p:txBody>
        </p:sp>
        <p:cxnSp>
          <p:nvCxnSpPr>
            <p:cNvPr id="18" name="직선 연결선 6"/>
            <p:cNvCxnSpPr/>
            <p:nvPr/>
          </p:nvCxnSpPr>
          <p:spPr>
            <a:xfrm>
              <a:off x="1473922" y="5025325"/>
              <a:ext cx="0" cy="28803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1"/>
            <p:cNvCxnSpPr/>
            <p:nvPr/>
          </p:nvCxnSpPr>
          <p:spPr>
            <a:xfrm>
              <a:off x="1833756" y="5024209"/>
              <a:ext cx="0" cy="28803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직선 연결선 12"/>
            <p:cNvCxnSpPr/>
            <p:nvPr/>
          </p:nvCxnSpPr>
          <p:spPr>
            <a:xfrm>
              <a:off x="1473922" y="5168225"/>
              <a:ext cx="360040" cy="111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451803" y="4869160"/>
              <a:ext cx="4042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4m</a:t>
              </a:r>
              <a:endParaRPr lang="ko-KR" altLang="en-US" sz="1200" dirty="0">
                <a:latin typeface="Yoon® 민국" panose="020B0303000000000000" pitchFamily="50" charset="-127"/>
                <a:ea typeface="Yoon® 민국" panose="020B0303000000000000" pitchFamily="50" charset="-127"/>
              </a:endParaRPr>
            </a:p>
          </p:txBody>
        </p:sp>
      </p:grpSp>
      <p:sp>
        <p:nvSpPr>
          <p:cNvPr id="22" name="오른쪽 화살표 22"/>
          <p:cNvSpPr/>
          <p:nvPr/>
        </p:nvSpPr>
        <p:spPr>
          <a:xfrm>
            <a:off x="6851373" y="2969660"/>
            <a:ext cx="720080" cy="24231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3" name="직사각형 23"/>
          <p:cNvSpPr/>
          <p:nvPr/>
        </p:nvSpPr>
        <p:spPr>
          <a:xfrm>
            <a:off x="8942780" y="2397068"/>
            <a:ext cx="1247590" cy="1296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cxnSp>
        <p:nvCxnSpPr>
          <p:cNvPr id="24" name="구부러진 연결선 25"/>
          <p:cNvCxnSpPr>
            <a:stCxn id="23" idx="2"/>
          </p:cNvCxnSpPr>
          <p:nvPr/>
        </p:nvCxnSpPr>
        <p:spPr>
          <a:xfrm rot="5400000">
            <a:off x="9089473" y="4170314"/>
            <a:ext cx="954204" cy="1270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5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175305"/>
              </p:ext>
            </p:extLst>
          </p:nvPr>
        </p:nvGraphicFramePr>
        <p:xfrm>
          <a:off x="8133096" y="4712152"/>
          <a:ext cx="3168351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6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3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1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0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__</a:t>
                      </a:r>
                      <a:r>
                        <a:rPr lang="en-US" altLang="ko-KR" sz="1200" dirty="0" err="1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gid</a:t>
                      </a:r>
                      <a:endParaRPr lang="ko-KR" altLang="en-US" sz="12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4m</a:t>
                      </a:r>
                      <a:r>
                        <a:rPr lang="ko-KR" altLang="en-US" sz="12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이내 도로 수</a:t>
                      </a:r>
                      <a:endParaRPr lang="ko-KR" altLang="en-US" sz="12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...</a:t>
                      </a:r>
                      <a:endParaRPr lang="ko-KR" altLang="en-US" sz="12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7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라마</a:t>
                      </a:r>
                      <a:r>
                        <a:rPr lang="en-US" altLang="ko-KR" sz="12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770445</a:t>
                      </a:r>
                      <a:endParaRPr lang="ko-KR" altLang="en-US" sz="12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4</a:t>
                      </a:r>
                      <a:endParaRPr lang="ko-KR" altLang="en-US" sz="12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973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라마</a:t>
                      </a:r>
                      <a:r>
                        <a:rPr lang="en-US" altLang="ko-KR" sz="12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770446</a:t>
                      </a:r>
                      <a:endParaRPr lang="ko-KR" altLang="en-US" sz="1200" dirty="0" smtClean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2</a:t>
                      </a:r>
                      <a:endParaRPr lang="ko-KR" altLang="en-US" sz="12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973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라마</a:t>
                      </a:r>
                      <a:r>
                        <a:rPr lang="en-US" altLang="ko-KR" sz="12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770447</a:t>
                      </a:r>
                      <a:endParaRPr lang="ko-KR" altLang="en-US" sz="1200" dirty="0" smtClean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</a:t>
                      </a:r>
                      <a:endParaRPr lang="ko-KR" altLang="en-US" sz="12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4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...</a:t>
                      </a:r>
                      <a:endParaRPr lang="ko-KR" altLang="en-US" sz="12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6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529282"/>
              </p:ext>
            </p:extLst>
          </p:nvPr>
        </p:nvGraphicFramePr>
        <p:xfrm>
          <a:off x="4192314" y="5307073"/>
          <a:ext cx="1193275" cy="2514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3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4m</a:t>
                      </a:r>
                      <a:r>
                        <a:rPr lang="ko-KR" altLang="en-US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이내 도로 수</a:t>
                      </a:r>
                      <a:endParaRPr lang="ko-KR" altLang="en-US" sz="105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4260601" y="4946392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생성된 변수</a:t>
            </a:r>
          </a:p>
        </p:txBody>
      </p:sp>
      <p:sp>
        <p:nvSpPr>
          <p:cNvPr id="2" name="타원 1"/>
          <p:cNvSpPr/>
          <p:nvPr/>
        </p:nvSpPr>
        <p:spPr>
          <a:xfrm>
            <a:off x="2142411" y="1233436"/>
            <a:ext cx="332509" cy="30777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390184"/>
              </p:ext>
            </p:extLst>
          </p:nvPr>
        </p:nvGraphicFramePr>
        <p:xfrm>
          <a:off x="1130533" y="2453152"/>
          <a:ext cx="2034600" cy="1376161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127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78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smtClean="0">
                          <a:solidFill>
                            <a:schemeClr val="bg1"/>
                          </a:solidFill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소방차 폭</a:t>
                      </a:r>
                      <a:endParaRPr lang="en-US" altLang="ko-KR" sz="1050" b="1" dirty="0" smtClean="0">
                        <a:solidFill>
                          <a:schemeClr val="bg1"/>
                        </a:solidFill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050" b="1" dirty="0" smtClean="0">
                          <a:solidFill>
                            <a:schemeClr val="bg1"/>
                          </a:solidFill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(</a:t>
                      </a:r>
                      <a:r>
                        <a:rPr lang="ko-KR" altLang="en-US" sz="1050" b="1" dirty="0" smtClean="0">
                          <a:solidFill>
                            <a:schemeClr val="bg1"/>
                          </a:solidFill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사이드 미러 포함</a:t>
                      </a:r>
                      <a:r>
                        <a:rPr lang="en-US" altLang="ko-KR" sz="1050" b="1" dirty="0" smtClean="0">
                          <a:solidFill>
                            <a:schemeClr val="bg1"/>
                          </a:solidFill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)</a:t>
                      </a:r>
                      <a:endParaRPr lang="ko-KR" altLang="en-US" sz="1050" b="1" dirty="0">
                        <a:solidFill>
                          <a:schemeClr val="bg1"/>
                        </a:solidFill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solidFill>
                      <a:srgbClr val="333F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4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대형 소방차</a:t>
                      </a:r>
                      <a:r>
                        <a:rPr lang="en-US" altLang="ko-KR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(8.5t)</a:t>
                      </a:r>
                      <a:endParaRPr lang="ko-KR" altLang="en-US" sz="105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약 </a:t>
                      </a:r>
                      <a:r>
                        <a:rPr lang="en-US" altLang="ko-KR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3m</a:t>
                      </a:r>
                      <a:endParaRPr lang="ko-KR" altLang="en-US" sz="105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4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중형 소방차</a:t>
                      </a:r>
                      <a:r>
                        <a:rPr lang="en-US" altLang="ko-KR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(5t)</a:t>
                      </a:r>
                      <a:endParaRPr lang="ko-KR" altLang="en-US" sz="105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약 </a:t>
                      </a:r>
                      <a:r>
                        <a:rPr lang="en-US" altLang="ko-KR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2.6m</a:t>
                      </a:r>
                      <a:endParaRPr lang="ko-KR" altLang="en-US" sz="105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4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소형 소방차</a:t>
                      </a:r>
                      <a:r>
                        <a:rPr lang="en-US" altLang="ko-KR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(3.5t)</a:t>
                      </a:r>
                      <a:endParaRPr lang="ko-KR" altLang="en-US" sz="105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약 </a:t>
                      </a:r>
                      <a:r>
                        <a:rPr lang="en-US" altLang="ko-KR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2.5m</a:t>
                      </a:r>
                      <a:endParaRPr lang="ko-KR" altLang="en-US" sz="105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1497942" y="4330971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도로폭 </a:t>
            </a:r>
            <a:r>
              <a:rPr lang="en-US" altLang="ko-KR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4m </a:t>
            </a:r>
            <a:r>
              <a:rPr lang="ko-KR" altLang="en-US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필요</a:t>
            </a:r>
            <a:endParaRPr lang="ko-KR" altLang="en-US" sz="14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4" name="아래쪽 화살표 3"/>
          <p:cNvSpPr/>
          <p:nvPr/>
        </p:nvSpPr>
        <p:spPr>
          <a:xfrm>
            <a:off x="2014737" y="3856483"/>
            <a:ext cx="341948" cy="447318"/>
          </a:xfrm>
          <a:prstGeom prst="downArrow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424204" y="4597897"/>
            <a:ext cx="14638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출처</a:t>
            </a:r>
            <a:r>
              <a:rPr lang="en-US" altLang="ko-KR" sz="110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: </a:t>
            </a:r>
            <a:r>
              <a:rPr lang="ko-KR" altLang="en-US" sz="110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건축법 도로기준</a:t>
            </a:r>
            <a:endParaRPr lang="ko-KR" altLang="en-US" sz="11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8" name="양쪽 모서리가 둥근 사각형 14"/>
          <p:cNvSpPr/>
          <p:nvPr/>
        </p:nvSpPr>
        <p:spPr>
          <a:xfrm>
            <a:off x="6651923" y="126256"/>
            <a:ext cx="1219336" cy="488377"/>
          </a:xfrm>
          <a:prstGeom prst="round2SameRect">
            <a:avLst>
              <a:gd name="adj1" fmla="val 46312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분석배경</a:t>
            </a:r>
            <a:endParaRPr lang="ko-KR" altLang="en-US" sz="1200" dirty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30" name="양쪽 모서리가 둥근 사각형 16"/>
          <p:cNvSpPr/>
          <p:nvPr/>
        </p:nvSpPr>
        <p:spPr>
          <a:xfrm>
            <a:off x="9099815" y="109322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데이터 분석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31" name="양쪽 모서리가 둥근 사각형 17"/>
          <p:cNvSpPr/>
          <p:nvPr/>
        </p:nvSpPr>
        <p:spPr>
          <a:xfrm>
            <a:off x="10302831" y="109322"/>
            <a:ext cx="1380455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활용방안 도출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34" name="양쪽 모서리가 둥근 사각형 15"/>
          <p:cNvSpPr/>
          <p:nvPr/>
        </p:nvSpPr>
        <p:spPr>
          <a:xfrm>
            <a:off x="7883663" y="111424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tx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EDA</a:t>
            </a:r>
            <a:r>
              <a:rPr lang="ko-KR" altLang="en-US" sz="1200" smtClean="0">
                <a:solidFill>
                  <a:schemeClr val="tx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 전처리</a:t>
            </a:r>
            <a:endParaRPr lang="en-US" altLang="ko-KR" sz="1200" smtClean="0">
              <a:solidFill>
                <a:schemeClr val="tx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927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9099" y="600744"/>
            <a:ext cx="11217348" cy="58691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97231" y="717824"/>
            <a:ext cx="2032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6. </a:t>
            </a:r>
            <a:r>
              <a:rPr lang="ko-KR" altLang="en-US" sz="20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최종 변수 결합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24644" y="1223034"/>
            <a:ext cx="4450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* 5</a:t>
            </a:r>
            <a:r>
              <a:rPr lang="ko-KR" altLang="en-US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번 과정에서 생성된 모든 변수들을 </a:t>
            </a:r>
            <a:r>
              <a:rPr lang="en-US" altLang="ko-KR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__</a:t>
            </a:r>
            <a:r>
              <a:rPr lang="en-US" altLang="ko-KR" sz="1400" dirty="0" err="1">
                <a:latin typeface="Yoon® 민국" panose="020B0303000000000000" pitchFamily="50" charset="-127"/>
                <a:ea typeface="Yoon® 민국" panose="020B0303000000000000" pitchFamily="50" charset="-127"/>
              </a:rPr>
              <a:t>gid</a:t>
            </a:r>
            <a:r>
              <a:rPr lang="ko-KR" altLang="en-US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기준으로 병합</a:t>
            </a:r>
          </a:p>
        </p:txBody>
      </p:sp>
      <p:sp>
        <p:nvSpPr>
          <p:cNvPr id="2" name="Rounded Rectangular Callout 1"/>
          <p:cNvSpPr/>
          <p:nvPr/>
        </p:nvSpPr>
        <p:spPr>
          <a:xfrm>
            <a:off x="825235" y="1936680"/>
            <a:ext cx="9386888" cy="2509061"/>
          </a:xfrm>
          <a:prstGeom prst="wedgeRoundRectCallout">
            <a:avLst>
              <a:gd name="adj1" fmla="val 42105"/>
              <a:gd name="adj2" fmla="val 79630"/>
              <a:gd name="adj3" fmla="val 16667"/>
            </a:avLst>
          </a:prstGeom>
          <a:solidFill>
            <a:srgbClr val="5B9BD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991057"/>
              </p:ext>
            </p:extLst>
          </p:nvPr>
        </p:nvGraphicFramePr>
        <p:xfrm>
          <a:off x="1061299" y="2235335"/>
          <a:ext cx="8869602" cy="19042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70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7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70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7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7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7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670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0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__</a:t>
                      </a:r>
                      <a:r>
                        <a:rPr lang="en-US" altLang="ko-KR" sz="1050" dirty="0" err="1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gid</a:t>
                      </a:r>
                      <a:endParaRPr lang="ko-KR" altLang="en-US" sz="105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금연구역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담배판매점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err="1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주정차</a:t>
                      </a:r>
                      <a:r>
                        <a:rPr lang="ko-KR" altLang="en-US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 민원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인구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소화용수 </a:t>
                      </a:r>
                      <a:r>
                        <a:rPr lang="en-US" altLang="ko-KR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</a:t>
                      </a:r>
                      <a:endParaRPr lang="ko-KR" altLang="en-US" sz="105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중점관리대상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8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소화용수 </a:t>
                      </a:r>
                      <a:r>
                        <a:rPr lang="en-US" altLang="ko-KR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2</a:t>
                      </a:r>
                      <a:endParaRPr lang="ko-KR" altLang="en-US" sz="105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소화용수 </a:t>
                      </a:r>
                      <a:r>
                        <a:rPr lang="en-US" altLang="ko-KR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3</a:t>
                      </a:r>
                      <a:endParaRPr lang="ko-KR" altLang="en-US" sz="105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소화용수 </a:t>
                      </a:r>
                      <a:r>
                        <a:rPr lang="en-US" altLang="ko-KR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4</a:t>
                      </a:r>
                      <a:endParaRPr lang="ko-KR" altLang="en-US" sz="105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일반시설 수</a:t>
                      </a:r>
                      <a:endParaRPr lang="ko-KR" altLang="en-US" sz="105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공장 및 창고 수</a:t>
                      </a:r>
                      <a:endParaRPr lang="ko-KR" altLang="en-US" sz="105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병원 수</a:t>
                      </a:r>
                      <a:endParaRPr lang="ko-KR" altLang="en-US" sz="105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주거시설 수</a:t>
                      </a:r>
                      <a:endParaRPr lang="ko-KR" altLang="en-US" sz="105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8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숙박시설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시장 및 백화점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영화관 수</a:t>
                      </a:r>
                      <a:endParaRPr lang="ko-KR" altLang="en-US" sz="105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위험물시설 수</a:t>
                      </a:r>
                      <a:endParaRPr lang="ko-KR" altLang="en-US" sz="105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유흥시설 수</a:t>
                      </a:r>
                      <a:endParaRPr lang="ko-KR" altLang="en-US" sz="105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음식 소매점 수</a:t>
                      </a:r>
                      <a:endParaRPr lang="ko-KR" altLang="en-US" sz="105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부동산피해 합</a:t>
                      </a:r>
                      <a:endParaRPr lang="ko-KR" altLang="en-US" sz="105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8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동산피해 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재산피해 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현장도착 소요시간 합</a:t>
                      </a:r>
                      <a:endParaRPr lang="ko-KR" altLang="en-US" sz="9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4m</a:t>
                      </a:r>
                      <a:r>
                        <a:rPr lang="ko-KR" altLang="en-US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이내 도로 수</a:t>
                      </a:r>
                      <a:endParaRPr lang="ko-KR" altLang="en-US" sz="105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건물면적 합</a:t>
                      </a:r>
                      <a:endParaRPr lang="ko-KR" altLang="en-US" sz="105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지상층수 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지하층수 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8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총 층수 합</a:t>
                      </a:r>
                      <a:endParaRPr lang="ko-KR" altLang="en-US" sz="105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격자 내 </a:t>
                      </a:r>
                      <a:r>
                        <a:rPr lang="ko-KR" altLang="en-US" sz="1050" dirty="0" err="1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최대층</a:t>
                      </a:r>
                      <a:endParaRPr lang="ko-KR" altLang="en-US" sz="105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격자 내 최하층</a:t>
                      </a:r>
                      <a:endParaRPr lang="ko-KR" altLang="en-US" sz="105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화재건수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 smtClean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 smtClean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직사각형 3"/>
          <p:cNvSpPr/>
          <p:nvPr/>
        </p:nvSpPr>
        <p:spPr>
          <a:xfrm>
            <a:off x="9965909" y="4906673"/>
            <a:ext cx="1440160" cy="13972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1" name="원호 5"/>
          <p:cNvSpPr/>
          <p:nvPr/>
        </p:nvSpPr>
        <p:spPr>
          <a:xfrm flipV="1">
            <a:off x="9967075" y="4459617"/>
            <a:ext cx="1440160" cy="908231"/>
          </a:xfrm>
          <a:prstGeom prst="arc">
            <a:avLst>
              <a:gd name="adj1" fmla="val 226877"/>
              <a:gd name="adj2" fmla="val 1058362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2" name="원호 6"/>
          <p:cNvSpPr/>
          <p:nvPr/>
        </p:nvSpPr>
        <p:spPr>
          <a:xfrm rot="16200000" flipV="1">
            <a:off x="9303272" y="5137260"/>
            <a:ext cx="1397279" cy="936104"/>
          </a:xfrm>
          <a:prstGeom prst="arc">
            <a:avLst>
              <a:gd name="adj1" fmla="val 226877"/>
              <a:gd name="adj2" fmla="val 1058362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303075" y="4369029"/>
            <a:ext cx="76815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100m</a:t>
            </a:r>
            <a:endParaRPr lang="ko-KR" altLang="en-US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149780" y="5399207"/>
            <a:ext cx="76815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100m</a:t>
            </a:r>
            <a:endParaRPr lang="ko-KR" altLang="en-US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289942" y="5458436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격자</a:t>
            </a:r>
            <a:endParaRPr lang="ko-KR" altLang="en-US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1" name="양쪽 모서리가 둥근 사각형 14"/>
          <p:cNvSpPr/>
          <p:nvPr/>
        </p:nvSpPr>
        <p:spPr>
          <a:xfrm>
            <a:off x="6651923" y="126256"/>
            <a:ext cx="1219336" cy="488377"/>
          </a:xfrm>
          <a:prstGeom prst="round2SameRect">
            <a:avLst>
              <a:gd name="adj1" fmla="val 46312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분석배경</a:t>
            </a:r>
            <a:endParaRPr lang="ko-KR" altLang="en-US" sz="1200" dirty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3" name="양쪽 모서리가 둥근 사각형 16"/>
          <p:cNvSpPr/>
          <p:nvPr/>
        </p:nvSpPr>
        <p:spPr>
          <a:xfrm>
            <a:off x="9099815" y="109322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데이터 분석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4" name="양쪽 모서리가 둥근 사각형 17"/>
          <p:cNvSpPr/>
          <p:nvPr/>
        </p:nvSpPr>
        <p:spPr>
          <a:xfrm>
            <a:off x="10302831" y="109322"/>
            <a:ext cx="1380455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활용방안 도출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7" name="양쪽 모서리가 둥근 사각형 15"/>
          <p:cNvSpPr/>
          <p:nvPr/>
        </p:nvSpPr>
        <p:spPr>
          <a:xfrm>
            <a:off x="7883663" y="111424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tx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EDA</a:t>
            </a:r>
            <a:r>
              <a:rPr lang="ko-KR" altLang="en-US" sz="1200" smtClean="0">
                <a:solidFill>
                  <a:schemeClr val="tx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 전처리</a:t>
            </a:r>
            <a:endParaRPr lang="en-US" altLang="ko-KR" sz="1200" smtClean="0">
              <a:solidFill>
                <a:schemeClr val="tx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948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9099" y="600744"/>
            <a:ext cx="11217348" cy="58691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Yoon® 민국"/>
              <a:ea typeface="Yoon® 민국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178307" y="1722749"/>
                <a:ext cx="5514412" cy="40095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lvl="0" indent="-285750">
                  <a:buFont typeface="Wingdings" panose="05000000000000000000" pitchFamily="2" charset="2"/>
                  <a:buChar char="l"/>
                  <a:defRPr/>
                </a:pPr>
                <a:r>
                  <a:rPr lang="ko-KR" altLang="en-US" sz="1600" dirty="0" smtClean="0">
                    <a:latin typeface="Yoon® 민국"/>
                    <a:ea typeface="Yoon® 민국"/>
                  </a:rPr>
                  <a:t>위험화재란 </a:t>
                </a:r>
                <a:r>
                  <a:rPr lang="en-US" altLang="ko-KR" sz="1600" dirty="0" smtClean="0">
                    <a:latin typeface="Yoon® 민국"/>
                    <a:ea typeface="Yoon® 민국"/>
                  </a:rPr>
                  <a:t>?</a:t>
                </a:r>
              </a:p>
              <a:p>
                <a:pPr lvl="0">
                  <a:defRPr/>
                </a:pPr>
                <a:endParaRPr lang="en-US" altLang="ko-KR" sz="1600" dirty="0">
                  <a:latin typeface="Yoon® 민국"/>
                  <a:ea typeface="Yoon® 민국"/>
                </a:endParaRPr>
              </a:p>
              <a:p>
                <a:pPr lvl="0">
                  <a:defRPr/>
                </a:pPr>
                <a:r>
                  <a:rPr lang="en-US" altLang="ko-KR" sz="1600" dirty="0" smtClean="0">
                    <a:latin typeface="Yoon® 민국"/>
                    <a:ea typeface="Yoon® 민국"/>
                  </a:rPr>
                  <a:t>- </a:t>
                </a:r>
                <a:r>
                  <a:rPr lang="ko-KR" altLang="en-US" sz="1600" dirty="0" smtClean="0">
                    <a:latin typeface="Yoon® 민국"/>
                    <a:ea typeface="Yoon® 민국"/>
                  </a:rPr>
                  <a:t>인명피해 </a:t>
                </a:r>
                <a:r>
                  <a:rPr lang="en-US" altLang="ko-KR" sz="1600" dirty="0" smtClean="0">
                    <a:latin typeface="Yoon® 민국"/>
                    <a:ea typeface="Yoon® 민국"/>
                  </a:rPr>
                  <a:t>(</a:t>
                </a:r>
                <a:r>
                  <a:rPr lang="ko-KR" altLang="en-US" sz="1600" dirty="0">
                    <a:latin typeface="Yoon® 민국"/>
                    <a:ea typeface="Yoon® 민국"/>
                  </a:rPr>
                  <a:t>부상자</a:t>
                </a:r>
                <a:r>
                  <a:rPr lang="en-US" altLang="ko-KR" sz="1600" dirty="0">
                    <a:latin typeface="Yoon® 민국"/>
                    <a:ea typeface="Yoon® 민국"/>
                  </a:rPr>
                  <a:t>or </a:t>
                </a:r>
                <a:r>
                  <a:rPr lang="ko-KR" altLang="en-US" sz="1600" dirty="0">
                    <a:latin typeface="Yoon® 민국"/>
                    <a:ea typeface="Yoon® 민국"/>
                  </a:rPr>
                  <a:t>사상자</a:t>
                </a:r>
                <a:r>
                  <a:rPr lang="en-US" altLang="ko-KR" sz="1600" dirty="0">
                    <a:latin typeface="Yoon® 민국"/>
                    <a:ea typeface="Yoon® 민국"/>
                  </a:rPr>
                  <a:t>)</a:t>
                </a:r>
                <a:r>
                  <a:rPr lang="ko-KR" altLang="en-US" sz="1600" dirty="0">
                    <a:latin typeface="Yoon® 민국"/>
                    <a:ea typeface="Yoon® 민국"/>
                  </a:rPr>
                  <a:t>가 </a:t>
                </a:r>
                <a:r>
                  <a:rPr lang="ko-KR" altLang="en-US" sz="1600" dirty="0" smtClean="0">
                    <a:latin typeface="Yoon® 민국"/>
                    <a:ea typeface="Yoon® 민국"/>
                  </a:rPr>
                  <a:t>발생할 가능성이 있는 화재</a:t>
                </a:r>
                <a:endParaRPr lang="en-US" altLang="ko-KR" sz="1600" dirty="0" smtClean="0">
                  <a:latin typeface="Yoon® 민국"/>
                  <a:ea typeface="Yoon® 민국"/>
                </a:endParaRPr>
              </a:p>
              <a:p>
                <a:pPr lvl="0">
                  <a:defRPr/>
                </a:pPr>
                <a:endParaRPr lang="en-US" altLang="ko-KR" sz="1600" dirty="0">
                  <a:latin typeface="Yoon® 민국"/>
                  <a:ea typeface="Yoon® 민국"/>
                </a:endParaRPr>
              </a:p>
              <a:p>
                <a:pPr marL="285750" indent="-285750">
                  <a:buFont typeface="Wingdings" panose="05000000000000000000" pitchFamily="2" charset="2"/>
                  <a:buChar char="l"/>
                  <a:defRPr/>
                </a:pPr>
                <a:r>
                  <a:rPr lang="en-US" altLang="ko-KR" sz="1600" dirty="0" smtClean="0">
                    <a:latin typeface="Yoon® 민국"/>
                    <a:ea typeface="Yoon® 민국"/>
                  </a:rPr>
                  <a:t> </a:t>
                </a:r>
                <a:r>
                  <a:rPr lang="ko-KR" altLang="en-US" sz="1600" dirty="0" err="1" smtClean="0">
                    <a:latin typeface="Yoon® 민국"/>
                    <a:ea typeface="Yoon® 민국"/>
                  </a:rPr>
                  <a:t>위험화재</a:t>
                </a:r>
                <a:r>
                  <a:rPr lang="ko-KR" altLang="en-US" sz="1600" dirty="0" smtClean="0">
                    <a:latin typeface="Yoon® 민국"/>
                    <a:ea typeface="Yoon® 민국"/>
                  </a:rPr>
                  <a:t> 발생 여부 </a:t>
                </a:r>
                <a:r>
                  <a:rPr lang="en-US" altLang="ko-KR" sz="1600" dirty="0" smtClean="0">
                    <a:latin typeface="Yoon® 민국"/>
                    <a:ea typeface="Yoon® 민국"/>
                  </a:rPr>
                  <a:t>(</a:t>
                </a:r>
                <a:r>
                  <a:rPr lang="ko-KR" altLang="en-US" sz="1600" dirty="0" smtClean="0">
                    <a:latin typeface="Yoon® 민국"/>
                    <a:ea typeface="Yoon® 민국"/>
                  </a:rPr>
                  <a:t>종속변수</a:t>
                </a:r>
                <a:r>
                  <a:rPr lang="en-US" altLang="ko-KR" sz="1600" dirty="0" smtClean="0">
                    <a:latin typeface="Yoon® 민국"/>
                    <a:ea typeface="Yoon® 민국"/>
                  </a:rPr>
                  <a:t>) </a:t>
                </a:r>
              </a:p>
              <a:p>
                <a:pPr marL="285750" indent="-285750">
                  <a:buFont typeface="Wingdings" panose="05000000000000000000" pitchFamily="2" charset="2"/>
                  <a:buChar char="l"/>
                  <a:defRPr/>
                </a:pPr>
                <a:endParaRPr lang="en-US" altLang="ko-KR" sz="1600" i="1" dirty="0">
                  <a:latin typeface="Cambria Math" panose="02040503050406030204" pitchFamily="18" charset="0"/>
                  <a:ea typeface="Yoon® 민국"/>
                </a:endParaRPr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  <a:ea typeface="Yoon® 민국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i="1" smtClean="0">
                                  <a:latin typeface="Cambria Math" panose="02040503050406030204" pitchFamily="18" charset="0"/>
                                  <a:ea typeface="Yoon® 민국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Yoon® 민국"/>
                                </a:rPr>
                                <m:t>1 (</m:t>
                              </m:r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  <a:ea typeface="Yoon® 민국"/>
                                </a:rPr>
                                <m:t>재</m:t>
                              </m:r>
                              <m:r>
                                <a:rPr lang="ko-KR" altLang="en-US" sz="1400" i="1" smtClean="0">
                                  <a:latin typeface="Cambria Math" panose="02040503050406030204" pitchFamily="18" charset="0"/>
                                  <a:ea typeface="Yoon® 민국"/>
                                </a:rPr>
                                <m:t>산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Yoon® 민국"/>
                                </a:rPr>
                                <m:t> </m:t>
                              </m:r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  <a:ea typeface="Yoon® 민국"/>
                                </a:rPr>
                                <m:t>피</m:t>
                              </m:r>
                              <m:r>
                                <a:rPr lang="ko-KR" altLang="en-US" sz="1400" i="1" smtClean="0">
                                  <a:latin typeface="Cambria Math" panose="02040503050406030204" pitchFamily="18" charset="0"/>
                                  <a:ea typeface="Yoon® 민국"/>
                                </a:rPr>
                                <m:t>해</m:t>
                              </m:r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  <a:ea typeface="Yoon® 민국"/>
                                </a:rPr>
                                <m:t>액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Yoon® 민국"/>
                                </a:rPr>
                                <m:t>&gt; </m:t>
                              </m:r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  <a:ea typeface="Yoon® 민국"/>
                                </a:rPr>
                                <m:t>인</m:t>
                              </m:r>
                              <m:r>
                                <a:rPr lang="ko-KR" altLang="en-US" sz="1400" i="1" smtClean="0">
                                  <a:latin typeface="Cambria Math" panose="02040503050406030204" pitchFamily="18" charset="0"/>
                                  <a:ea typeface="Yoon® 민국"/>
                                </a:rPr>
                                <m:t>명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Yoon® 민국"/>
                                </a:rPr>
                                <m:t> </m:t>
                              </m:r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  <a:ea typeface="Yoon® 민국"/>
                                </a:rPr>
                                <m:t>피</m:t>
                              </m:r>
                              <m:r>
                                <a:rPr lang="ko-KR" altLang="en-US" sz="1400" i="1" smtClean="0">
                                  <a:latin typeface="Cambria Math" panose="02040503050406030204" pitchFamily="18" charset="0"/>
                                  <a:ea typeface="Yoon® 민국"/>
                                </a:rPr>
                                <m:t>해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Yoon® 민국"/>
                                </a:rPr>
                                <m:t> </m:t>
                              </m:r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  <a:ea typeface="Yoon® 민국"/>
                                </a:rPr>
                                <m:t>발</m:t>
                              </m:r>
                              <m:r>
                                <a:rPr lang="ko-KR" altLang="en-US" sz="1400" i="1" smtClean="0">
                                  <a:latin typeface="Cambria Math" panose="02040503050406030204" pitchFamily="18" charset="0"/>
                                  <a:ea typeface="Yoon® 민국"/>
                                </a:rPr>
                                <m:t>생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Yoon® 민국"/>
                                </a:rPr>
                                <m:t> </m:t>
                              </m:r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  <a:ea typeface="Yoon® 민국"/>
                                </a:rPr>
                                <m:t>화</m:t>
                              </m:r>
                              <m:r>
                                <a:rPr lang="ko-KR" altLang="en-US" sz="1400" i="1" smtClean="0">
                                  <a:latin typeface="Cambria Math" panose="02040503050406030204" pitchFamily="18" charset="0"/>
                                  <a:ea typeface="Yoon® 민국"/>
                                </a:rPr>
                                <m:t>재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Yoon® 민국"/>
                                </a:rPr>
                                <m:t> </m:t>
                              </m:r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  <a:ea typeface="Yoon® 민국"/>
                                </a:rPr>
                                <m:t>재</m:t>
                              </m:r>
                              <m:r>
                                <a:rPr lang="ko-KR" altLang="en-US" sz="1400" i="1" smtClean="0">
                                  <a:latin typeface="Cambria Math" panose="02040503050406030204" pitchFamily="18" charset="0"/>
                                  <a:ea typeface="Yoon® 민국"/>
                                </a:rPr>
                                <m:t>산</m:t>
                              </m:r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  <a:ea typeface="Yoon® 민국"/>
                                </a:rPr>
                                <m:t>피</m:t>
                              </m:r>
                              <m:r>
                                <a:rPr lang="ko-KR" altLang="en-US" sz="1400" i="1" smtClean="0">
                                  <a:latin typeface="Cambria Math" panose="02040503050406030204" pitchFamily="18" charset="0"/>
                                  <a:ea typeface="Yoon® 민국"/>
                                </a:rPr>
                                <m:t>해액</m:t>
                              </m:r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  <a:ea typeface="Yoon® 민국"/>
                                </a:rPr>
                                <m:t>의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Yoon® 민국"/>
                                </a:rPr>
                                <m:t> 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Yoon® 민국"/>
                                </a:rPr>
                                <m:t>𝑚𝑒𝑑𝑖𝑎𝑛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Yoon® 민국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Yoon® 민국"/>
                                </a:rPr>
                                <m:t>0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Yoon® 민국"/>
                                </a:rPr>
                                <m:t> (</m:t>
                              </m:r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  <a:ea typeface="Yoon® 민국"/>
                                </a:rPr>
                                <m:t>재산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Yoon® 민국"/>
                                </a:rPr>
                                <m:t> </m:t>
                              </m:r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  <a:ea typeface="Yoon® 민국"/>
                                </a:rPr>
                                <m:t>피해</m:t>
                              </m:r>
                              <m:r>
                                <a:rPr lang="ko-KR" altLang="en-US" sz="1400" i="1" smtClean="0">
                                  <a:latin typeface="Cambria Math" panose="02040503050406030204" pitchFamily="18" charset="0"/>
                                  <a:ea typeface="Yoon® 민국"/>
                                </a:rPr>
                                <m:t>액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Yoon® 민국"/>
                                </a:rPr>
                                <m:t>&lt;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Yoon® 민국"/>
                                </a:rPr>
                                <m:t> </m:t>
                              </m:r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  <a:ea typeface="Yoon® 민국"/>
                                </a:rPr>
                                <m:t>인명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Yoon® 민국"/>
                                </a:rPr>
                                <m:t> </m:t>
                              </m:r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  <a:ea typeface="Yoon® 민국"/>
                                </a:rPr>
                                <m:t>피해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Yoon® 민국"/>
                                </a:rPr>
                                <m:t> </m:t>
                              </m:r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  <a:ea typeface="Yoon® 민국"/>
                                </a:rPr>
                                <m:t>발생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Yoon® 민국"/>
                                </a:rPr>
                                <m:t> </m:t>
                              </m:r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  <a:ea typeface="Yoon® 민국"/>
                                </a:rPr>
                                <m:t>화재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Yoon® 민국"/>
                                </a:rPr>
                                <m:t> </m:t>
                              </m:r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  <a:ea typeface="Yoon® 민국"/>
                                </a:rPr>
                                <m:t>재산피해액의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Yoon® 민국"/>
                                </a:rPr>
                                <m:t> 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Yoon® 민국"/>
                                </a:rPr>
                                <m:t>𝑚𝑒𝑑𝑖𝑎𝑛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Yoon® 민국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 dirty="0" smtClean="0">
                  <a:latin typeface="Yoon® 민국"/>
                  <a:ea typeface="Yoon® 민국"/>
                </a:endParaRPr>
              </a:p>
              <a:p>
                <a:pPr lvl="0" algn="r">
                  <a:defRPr/>
                </a:pPr>
                <a:r>
                  <a:rPr lang="en-US" altLang="ko-KR" sz="1000" dirty="0" smtClean="0">
                    <a:latin typeface="Yoon® 민국"/>
                    <a:ea typeface="Yoon® 민국"/>
                  </a:rPr>
                  <a:t>* </a:t>
                </a:r>
                <a14:m>
                  <m:oMath xmlns:m="http://schemas.openxmlformats.org/officeDocument/2006/math">
                    <m:r>
                      <a:rPr lang="ko-KR" altLang="en-US" sz="1000" i="1">
                        <a:latin typeface="Cambria Math" panose="02040503050406030204" pitchFamily="18" charset="0"/>
                        <a:ea typeface="Yoon® 민국"/>
                      </a:rPr>
                      <m:t>인명</m:t>
                    </m:r>
                    <m:r>
                      <a:rPr lang="en-US" altLang="ko-KR" sz="1000" i="1">
                        <a:latin typeface="Cambria Math" panose="02040503050406030204" pitchFamily="18" charset="0"/>
                        <a:ea typeface="Yoon® 민국"/>
                      </a:rPr>
                      <m:t> </m:t>
                    </m:r>
                    <m:r>
                      <a:rPr lang="ko-KR" altLang="en-US" sz="1000" i="1">
                        <a:latin typeface="Cambria Math" panose="02040503050406030204" pitchFamily="18" charset="0"/>
                        <a:ea typeface="Yoon® 민국"/>
                      </a:rPr>
                      <m:t>피해</m:t>
                    </m:r>
                    <m:r>
                      <a:rPr lang="en-US" altLang="ko-KR" sz="1000" i="1">
                        <a:latin typeface="Cambria Math" panose="02040503050406030204" pitchFamily="18" charset="0"/>
                        <a:ea typeface="Yoon® 민국"/>
                      </a:rPr>
                      <m:t> </m:t>
                    </m:r>
                    <m:r>
                      <a:rPr lang="ko-KR" altLang="en-US" sz="1000" i="1">
                        <a:latin typeface="Cambria Math" panose="02040503050406030204" pitchFamily="18" charset="0"/>
                        <a:ea typeface="Yoon® 민국"/>
                      </a:rPr>
                      <m:t>발생</m:t>
                    </m:r>
                    <m:r>
                      <a:rPr lang="en-US" altLang="ko-KR" sz="1000" i="1">
                        <a:latin typeface="Cambria Math" panose="02040503050406030204" pitchFamily="18" charset="0"/>
                        <a:ea typeface="Yoon® 민국"/>
                      </a:rPr>
                      <m:t> </m:t>
                    </m:r>
                    <m:r>
                      <a:rPr lang="ko-KR" altLang="en-US" sz="1000" i="1">
                        <a:latin typeface="Cambria Math" panose="02040503050406030204" pitchFamily="18" charset="0"/>
                        <a:ea typeface="Yoon® 민국"/>
                      </a:rPr>
                      <m:t>화재</m:t>
                    </m:r>
                    <m:r>
                      <a:rPr lang="en-US" altLang="ko-KR" sz="1000" i="1">
                        <a:latin typeface="Cambria Math" panose="02040503050406030204" pitchFamily="18" charset="0"/>
                        <a:ea typeface="Yoon® 민국"/>
                      </a:rPr>
                      <m:t> </m:t>
                    </m:r>
                    <m:r>
                      <a:rPr lang="ko-KR" altLang="en-US" sz="1000" i="1">
                        <a:latin typeface="Cambria Math" panose="02040503050406030204" pitchFamily="18" charset="0"/>
                        <a:ea typeface="Yoon® 민국"/>
                      </a:rPr>
                      <m:t>재산피해액의</m:t>
                    </m:r>
                    <m:r>
                      <a:rPr lang="en-US" altLang="ko-KR" sz="1000" i="1">
                        <a:latin typeface="Cambria Math" panose="02040503050406030204" pitchFamily="18" charset="0"/>
                        <a:ea typeface="Yoon® 민국"/>
                      </a:rPr>
                      <m:t> </m:t>
                    </m:r>
                    <m:r>
                      <a:rPr lang="en-US" altLang="ko-KR" sz="1000" i="1">
                        <a:latin typeface="Cambria Math" panose="02040503050406030204" pitchFamily="18" charset="0"/>
                        <a:ea typeface="Yoon® 민국"/>
                      </a:rPr>
                      <m:t>𝑚𝑒𝑑𝑖𝑎𝑛</m:t>
                    </m:r>
                  </m:oMath>
                </a14:m>
                <a:r>
                  <a:rPr lang="en-US" altLang="ko-KR" sz="1000" dirty="0" smtClean="0">
                    <a:latin typeface="Yoon® 민국"/>
                    <a:ea typeface="Yoon® 민국"/>
                  </a:rPr>
                  <a:t>= 3032 (</a:t>
                </a:r>
                <a:r>
                  <a:rPr lang="ko-KR" altLang="en-US" sz="1000" dirty="0" smtClean="0">
                    <a:latin typeface="Yoon® 민국"/>
                    <a:ea typeface="Yoon® 민국"/>
                  </a:rPr>
                  <a:t>천원</a:t>
                </a:r>
                <a:r>
                  <a:rPr lang="en-US" altLang="ko-KR" sz="1000" dirty="0" smtClean="0">
                    <a:latin typeface="Yoon® 민국"/>
                    <a:ea typeface="Yoon® 민국"/>
                  </a:rPr>
                  <a:t>)</a:t>
                </a:r>
              </a:p>
              <a:p>
                <a:pPr marL="285750" lvl="0" indent="-285750">
                  <a:buFont typeface="Wingdings" panose="05000000000000000000" pitchFamily="2" charset="2"/>
                  <a:buChar char="l"/>
                  <a:defRPr/>
                </a:pPr>
                <a:r>
                  <a:rPr lang="ko-KR" altLang="en-US" sz="1600" dirty="0" smtClean="0">
                    <a:latin typeface="Yoon® 민국"/>
                    <a:ea typeface="Yoon® 민국"/>
                  </a:rPr>
                  <a:t>위험 </a:t>
                </a:r>
                <a:r>
                  <a:rPr lang="ko-KR" altLang="en-US" sz="1600" dirty="0">
                    <a:latin typeface="Yoon® 민국"/>
                    <a:ea typeface="Yoon® 민국"/>
                  </a:rPr>
                  <a:t>화재 정의 </a:t>
                </a:r>
                <a:r>
                  <a:rPr lang="ko-KR" altLang="en-US" sz="1600" dirty="0" smtClean="0">
                    <a:latin typeface="Yoon® 민국"/>
                    <a:ea typeface="Yoon® 민국"/>
                  </a:rPr>
                  <a:t>이유</a:t>
                </a:r>
                <a:endParaRPr lang="en-US" altLang="ko-KR" sz="1600" dirty="0" smtClean="0">
                  <a:latin typeface="Yoon® 민국"/>
                  <a:ea typeface="Yoon® 민국"/>
                </a:endParaRPr>
              </a:p>
              <a:p>
                <a:pPr lvl="0">
                  <a:defRPr/>
                </a:pPr>
                <a:endParaRPr lang="en-US" altLang="ko-KR" sz="1600" dirty="0">
                  <a:latin typeface="Yoon® 민국"/>
                  <a:ea typeface="Yoon® 민국"/>
                </a:endParaRPr>
              </a:p>
              <a:p>
                <a:pPr lvl="0">
                  <a:defRPr/>
                </a:pPr>
                <a:r>
                  <a:rPr lang="en-US" altLang="ko-KR" sz="1600" dirty="0" smtClean="0">
                    <a:latin typeface="Yoon® 민국"/>
                    <a:ea typeface="Yoon® 민국"/>
                  </a:rPr>
                  <a:t>-  </a:t>
                </a:r>
                <a:r>
                  <a:rPr lang="ko-KR" altLang="en-US" sz="1600" dirty="0" smtClean="0">
                    <a:latin typeface="Yoon® 민국"/>
                    <a:ea typeface="Yoon® 민국"/>
                  </a:rPr>
                  <a:t>화재 피해 규모 측정 기준 </a:t>
                </a:r>
                <a:r>
                  <a:rPr lang="en-US" altLang="ko-KR" sz="1600" dirty="0" smtClean="0">
                    <a:latin typeface="Yoon® 민국"/>
                    <a:ea typeface="Yoon® 민국"/>
                  </a:rPr>
                  <a:t>: </a:t>
                </a:r>
                <a:r>
                  <a:rPr lang="ko-KR" altLang="en-US" sz="1600" dirty="0" smtClean="0">
                    <a:latin typeface="Yoon® 민국"/>
                    <a:ea typeface="Yoon® 민국"/>
                  </a:rPr>
                  <a:t>인명 피해</a:t>
                </a:r>
                <a:r>
                  <a:rPr lang="en-US" altLang="ko-KR" sz="1600" dirty="0" smtClean="0">
                    <a:latin typeface="Yoon® 민국"/>
                    <a:ea typeface="Yoon® 민국"/>
                  </a:rPr>
                  <a:t>,</a:t>
                </a:r>
                <a:r>
                  <a:rPr lang="ko-KR" altLang="en-US" sz="1600" dirty="0" smtClean="0">
                    <a:latin typeface="Yoon® 민국"/>
                    <a:ea typeface="Yoon® 민국"/>
                  </a:rPr>
                  <a:t> 재산 피해</a:t>
                </a:r>
                <a:endParaRPr lang="en-US" altLang="ko-KR" sz="1600" dirty="0" smtClean="0">
                  <a:latin typeface="Yoon® 민국"/>
                  <a:ea typeface="Yoon® 민국"/>
                </a:endParaRPr>
              </a:p>
              <a:p>
                <a:pPr lvl="0">
                  <a:defRPr/>
                </a:pPr>
                <a:r>
                  <a:rPr lang="en-US" altLang="ko-KR" sz="1600" dirty="0" smtClean="0">
                    <a:latin typeface="Yoon® 민국"/>
                    <a:ea typeface="Yoon® 민국"/>
                  </a:rPr>
                  <a:t>-  </a:t>
                </a:r>
                <a:r>
                  <a:rPr lang="ko-KR" altLang="en-US" sz="1600" dirty="0" smtClean="0">
                    <a:latin typeface="Yoon® 민국"/>
                    <a:ea typeface="Yoon® 민국"/>
                  </a:rPr>
                  <a:t>더  중요한 것은 인명 피해 </a:t>
                </a:r>
                <a:r>
                  <a:rPr lang="en-US" altLang="ko-KR" sz="1600" b="1" dirty="0" smtClean="0">
                    <a:latin typeface="Yoon® 민국"/>
                    <a:ea typeface="Yoon® 민국"/>
                  </a:rPr>
                  <a:t>!</a:t>
                </a:r>
              </a:p>
              <a:p>
                <a:pPr lvl="0">
                  <a:defRPr/>
                </a:pPr>
                <a:r>
                  <a:rPr lang="en-US" altLang="ko-KR" sz="1600" dirty="0" smtClean="0">
                    <a:latin typeface="Yoon® 민국"/>
                    <a:ea typeface="Yoon® 민국"/>
                  </a:rPr>
                  <a:t>-  </a:t>
                </a:r>
                <a:r>
                  <a:rPr lang="ko-KR" altLang="en-US" sz="1600" dirty="0" smtClean="0">
                    <a:latin typeface="Yoon® 민국"/>
                    <a:ea typeface="Yoon® 민국"/>
                  </a:rPr>
                  <a:t>그러나</a:t>
                </a:r>
                <a:r>
                  <a:rPr lang="en-US" altLang="ko-KR" sz="1600" dirty="0" smtClean="0">
                    <a:latin typeface="Yoon® 민국"/>
                    <a:ea typeface="Yoon® 민국"/>
                  </a:rPr>
                  <a:t>, </a:t>
                </a:r>
                <a:r>
                  <a:rPr lang="ko-KR" altLang="en-US" sz="1600" dirty="0" smtClean="0">
                    <a:latin typeface="Yoon® 민국"/>
                    <a:ea typeface="Yoon® 민국"/>
                  </a:rPr>
                  <a:t>해당 변수로 인명 피해만을 예측하는 것은 불가능</a:t>
                </a:r>
                <a:endParaRPr lang="en-US" altLang="ko-KR" sz="1600" dirty="0" smtClean="0">
                  <a:latin typeface="Yoon® 민국"/>
                  <a:ea typeface="Yoon® 민국"/>
                </a:endParaRPr>
              </a:p>
              <a:p>
                <a:pPr lvl="0">
                  <a:defRPr/>
                </a:pPr>
                <a:r>
                  <a:rPr lang="en-US" altLang="ko-KR" sz="1600" dirty="0" smtClean="0">
                    <a:latin typeface="Yoon® 민국"/>
                    <a:ea typeface="Yoon® 민국"/>
                  </a:rPr>
                  <a:t>-  </a:t>
                </a:r>
                <a:r>
                  <a:rPr lang="ko-KR" altLang="en-US" sz="1600" dirty="0" smtClean="0">
                    <a:latin typeface="Yoon® 민국"/>
                    <a:ea typeface="Yoon® 민국"/>
                  </a:rPr>
                  <a:t>따라서</a:t>
                </a:r>
                <a:r>
                  <a:rPr lang="en-US" altLang="ko-KR" sz="1600" dirty="0" smtClean="0">
                    <a:latin typeface="Yoon® 민국"/>
                    <a:ea typeface="Yoon® 민국"/>
                  </a:rPr>
                  <a:t>,  </a:t>
                </a:r>
                <a:r>
                  <a:rPr lang="ko-KR" altLang="en-US" sz="1600" dirty="0" smtClean="0">
                    <a:latin typeface="Yoon® 민국"/>
                    <a:ea typeface="Yoon® 민국"/>
                  </a:rPr>
                  <a:t>재산피해와 인명피해를 함께 고려한 새로운 종속변수 정의</a:t>
                </a:r>
                <a:endParaRPr lang="ko-KR" altLang="en-US" sz="1600" dirty="0">
                  <a:latin typeface="Yoon® 민국"/>
                  <a:ea typeface="Yoon® 민국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8307" y="1722749"/>
                <a:ext cx="5514412" cy="4009559"/>
              </a:xfrm>
              <a:prstGeom prst="rect">
                <a:avLst/>
              </a:prstGeom>
              <a:blipFill>
                <a:blip r:embed="rId3"/>
                <a:stretch>
                  <a:fillRect l="-664" t="-761" b="-10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42" y="1639621"/>
            <a:ext cx="5366122" cy="4747167"/>
          </a:xfrm>
          <a:prstGeom prst="rect">
            <a:avLst/>
          </a:prstGeom>
        </p:spPr>
      </p:pic>
      <p:sp>
        <p:nvSpPr>
          <p:cNvPr id="15" name="Rectangle 37"/>
          <p:cNvSpPr/>
          <p:nvPr/>
        </p:nvSpPr>
        <p:spPr>
          <a:xfrm>
            <a:off x="3928249" y="936333"/>
            <a:ext cx="4339047" cy="466044"/>
          </a:xfrm>
          <a:prstGeom prst="rect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Yoon® 민국"/>
                <a:ea typeface="Yoon® 민국"/>
              </a:rPr>
              <a:t>종속변수 생성 </a:t>
            </a:r>
            <a:r>
              <a:rPr lang="en-US" altLang="ko-KR" sz="1600" b="1" dirty="0">
                <a:latin typeface="Yoon® 민국"/>
                <a:ea typeface="Yoon® 민국"/>
              </a:rPr>
              <a:t>(</a:t>
            </a:r>
            <a:r>
              <a:rPr lang="ko-KR" altLang="en-US" sz="1600" b="1" dirty="0" err="1">
                <a:latin typeface="Yoon® 민국"/>
                <a:ea typeface="Yoon® 민국"/>
              </a:rPr>
              <a:t>위험화재</a:t>
            </a:r>
            <a:r>
              <a:rPr lang="ko-KR" altLang="en-US" sz="1600" b="1" dirty="0">
                <a:latin typeface="Yoon® 민국"/>
                <a:ea typeface="Yoon® 민국"/>
              </a:rPr>
              <a:t> 발생 </a:t>
            </a:r>
            <a:r>
              <a:rPr lang="ko-KR" altLang="en-US" sz="1600" b="1" dirty="0" smtClean="0">
                <a:latin typeface="Yoon® 민국"/>
                <a:ea typeface="Yoon® 민국"/>
              </a:rPr>
              <a:t>여부</a:t>
            </a:r>
            <a:r>
              <a:rPr lang="en-US" altLang="ko-KR" sz="1600" b="1" dirty="0" smtClean="0">
                <a:latin typeface="Yoon® 민국"/>
                <a:ea typeface="Yoon® 민국"/>
              </a:rPr>
              <a:t>)</a:t>
            </a:r>
            <a:endParaRPr lang="en-US" sz="1600" b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0" name="왼쪽 화살표 9"/>
          <p:cNvSpPr/>
          <p:nvPr/>
        </p:nvSpPr>
        <p:spPr>
          <a:xfrm>
            <a:off x="1708265" y="1885274"/>
            <a:ext cx="1795549" cy="20216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3977791" y="1891413"/>
            <a:ext cx="1633300" cy="1874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양쪽 모서리가 둥근 사각형 14"/>
          <p:cNvSpPr/>
          <p:nvPr/>
        </p:nvSpPr>
        <p:spPr>
          <a:xfrm>
            <a:off x="6651923" y="126256"/>
            <a:ext cx="1219336" cy="488377"/>
          </a:xfrm>
          <a:prstGeom prst="round2SameRect">
            <a:avLst>
              <a:gd name="adj1" fmla="val 46312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분석배경</a:t>
            </a:r>
            <a:endParaRPr lang="ko-KR" altLang="en-US" sz="1200" dirty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3" name="양쪽 모서리가 둥근 사각형 15"/>
          <p:cNvSpPr/>
          <p:nvPr/>
        </p:nvSpPr>
        <p:spPr>
          <a:xfrm>
            <a:off x="7883663" y="111424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EAD</a:t>
            </a:r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 전처리</a:t>
            </a:r>
            <a:endParaRPr lang="en-US" altLang="ko-KR" sz="120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4" name="양쪽 모서리가 둥근 사각형 16"/>
          <p:cNvSpPr/>
          <p:nvPr/>
        </p:nvSpPr>
        <p:spPr>
          <a:xfrm>
            <a:off x="9099815" y="109322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데이터 분석</a:t>
            </a:r>
            <a:endParaRPr lang="en-US" altLang="ko-KR" sz="1200" dirty="0" smtClean="0">
              <a:solidFill>
                <a:schemeClr val="tx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5" name="양쪽 모서리가 둥근 사각형 17"/>
          <p:cNvSpPr/>
          <p:nvPr/>
        </p:nvSpPr>
        <p:spPr>
          <a:xfrm>
            <a:off x="10302831" y="109322"/>
            <a:ext cx="1380455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활용방안 도출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67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9099" y="590940"/>
            <a:ext cx="11217348" cy="58691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그룹 13"/>
          <p:cNvGrpSpPr/>
          <p:nvPr/>
        </p:nvGrpSpPr>
        <p:grpSpPr>
          <a:xfrm>
            <a:off x="489098" y="1817707"/>
            <a:ext cx="11217349" cy="3834040"/>
            <a:chOff x="-2805" y="2917473"/>
            <a:chExt cx="12195784" cy="3834040"/>
          </a:xfrm>
        </p:grpSpPr>
        <p:sp>
          <p:nvSpPr>
            <p:cNvPr id="20" name="직사각형 222"/>
            <p:cNvSpPr/>
            <p:nvPr/>
          </p:nvSpPr>
          <p:spPr>
            <a:xfrm>
              <a:off x="11663401" y="5584032"/>
              <a:ext cx="529578" cy="169290"/>
            </a:xfrm>
            <a:prstGeom prst="rect">
              <a:avLst/>
            </a:prstGeom>
            <a:solidFill>
              <a:srgbClr val="3E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3"/>
            <p:cNvSpPr/>
            <p:nvPr/>
          </p:nvSpPr>
          <p:spPr>
            <a:xfrm>
              <a:off x="0" y="4888138"/>
              <a:ext cx="532660" cy="307750"/>
            </a:xfrm>
            <a:prstGeom prst="rect">
              <a:avLst/>
            </a:prstGeom>
            <a:solidFill>
              <a:srgbClr val="5F5D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 15"/>
            <p:cNvSpPr/>
            <p:nvPr/>
          </p:nvSpPr>
          <p:spPr>
            <a:xfrm>
              <a:off x="392906" y="2917473"/>
              <a:ext cx="10970511" cy="3834040"/>
            </a:xfrm>
            <a:custGeom>
              <a:avLst/>
              <a:gdLst>
                <a:gd name="connsiteX0" fmla="*/ 7817827 w 12191999"/>
                <a:gd name="connsiteY0" fmla="*/ 0 h 3834040"/>
                <a:gd name="connsiteX1" fmla="*/ 7817827 w 12191999"/>
                <a:gd name="connsiteY1" fmla="*/ 1 h 3834040"/>
                <a:gd name="connsiteX2" fmla="*/ 7817839 w 12191999"/>
                <a:gd name="connsiteY2" fmla="*/ 2 h 3834040"/>
                <a:gd name="connsiteX3" fmla="*/ 7842942 w 12191999"/>
                <a:gd name="connsiteY3" fmla="*/ 2 h 3834040"/>
                <a:gd name="connsiteX4" fmla="*/ 8231064 w 12191999"/>
                <a:gd name="connsiteY4" fmla="*/ 388124 h 3834040"/>
                <a:gd name="connsiteX5" fmla="*/ 8231064 w 12191999"/>
                <a:gd name="connsiteY5" fmla="*/ 413230 h 3834040"/>
                <a:gd name="connsiteX6" fmla="*/ 8231066 w 12191999"/>
                <a:gd name="connsiteY6" fmla="*/ 413240 h 3834040"/>
                <a:gd name="connsiteX7" fmla="*/ 8231065 w 12191999"/>
                <a:gd name="connsiteY7" fmla="*/ 1663223 h 3834040"/>
                <a:gd name="connsiteX8" fmla="*/ 8218899 w 12191999"/>
                <a:gd name="connsiteY8" fmla="*/ 1732161 h 3834040"/>
                <a:gd name="connsiteX9" fmla="*/ 8231064 w 12191999"/>
                <a:gd name="connsiteY9" fmla="*/ 1792418 h 3834040"/>
                <a:gd name="connsiteX10" fmla="*/ 8231064 w 12191999"/>
                <a:gd name="connsiteY10" fmla="*/ 1937001 h 3834040"/>
                <a:gd name="connsiteX11" fmla="*/ 7890117 w 12191999"/>
                <a:gd name="connsiteY11" fmla="*/ 2277948 h 3834040"/>
                <a:gd name="connsiteX12" fmla="*/ 6604977 w 12191999"/>
                <a:gd name="connsiteY12" fmla="*/ 2277948 h 3834040"/>
                <a:gd name="connsiteX13" fmla="*/ 6604976 w 12191999"/>
                <a:gd name="connsiteY13" fmla="*/ 3007563 h 3834040"/>
                <a:gd name="connsiteX14" fmla="*/ 12191999 w 12191999"/>
                <a:gd name="connsiteY14" fmla="*/ 3007563 h 3834040"/>
                <a:gd name="connsiteX15" fmla="*/ 12191999 w 12191999"/>
                <a:gd name="connsiteY15" fmla="*/ 3834040 h 3834040"/>
                <a:gd name="connsiteX16" fmla="*/ 6140446 w 12191999"/>
                <a:gd name="connsiteY16" fmla="*/ 3834040 h 3834040"/>
                <a:gd name="connsiteX17" fmla="*/ 6140446 w 12191999"/>
                <a:gd name="connsiteY17" fmla="*/ 3828869 h 3834040"/>
                <a:gd name="connsiteX18" fmla="*/ 6108455 w 12191999"/>
                <a:gd name="connsiteY18" fmla="*/ 3825644 h 3834040"/>
                <a:gd name="connsiteX19" fmla="*/ 5778498 w 12191999"/>
                <a:gd name="connsiteY19" fmla="*/ 3420801 h 3834040"/>
                <a:gd name="connsiteX20" fmla="*/ 5778498 w 12191999"/>
                <a:gd name="connsiteY20" fmla="*/ 2016963 h 3834040"/>
                <a:gd name="connsiteX21" fmla="*/ 5786570 w 12191999"/>
                <a:gd name="connsiteY21" fmla="*/ 1976984 h 3834040"/>
                <a:gd name="connsiteX22" fmla="*/ 5778498 w 12191999"/>
                <a:gd name="connsiteY22" fmla="*/ 1937001 h 3834040"/>
                <a:gd name="connsiteX23" fmla="*/ 5778498 w 12191999"/>
                <a:gd name="connsiteY23" fmla="*/ 1792418 h 3834040"/>
                <a:gd name="connsiteX24" fmla="*/ 6119445 w 12191999"/>
                <a:gd name="connsiteY24" fmla="*/ 1451471 h 3834040"/>
                <a:gd name="connsiteX25" fmla="*/ 7404588 w 12191999"/>
                <a:gd name="connsiteY25" fmla="*/ 1451471 h 3834040"/>
                <a:gd name="connsiteX26" fmla="*/ 7404588 w 12191999"/>
                <a:gd name="connsiteY26" fmla="*/ 826479 h 3834040"/>
                <a:gd name="connsiteX27" fmla="*/ 4766896 w 12191999"/>
                <a:gd name="connsiteY27" fmla="*/ 826479 h 3834040"/>
                <a:gd name="connsiteX28" fmla="*/ 4766896 w 12191999"/>
                <a:gd name="connsiteY28" fmla="*/ 2503932 h 3834040"/>
                <a:gd name="connsiteX29" fmla="*/ 4448303 w 12191999"/>
                <a:gd name="connsiteY29" fmla="*/ 2894832 h 3834040"/>
                <a:gd name="connsiteX30" fmla="*/ 4426855 w 12191999"/>
                <a:gd name="connsiteY30" fmla="*/ 2896994 h 3834040"/>
                <a:gd name="connsiteX31" fmla="*/ 4426855 w 12191999"/>
                <a:gd name="connsiteY31" fmla="*/ 2902940 h 3834040"/>
                <a:gd name="connsiteX32" fmla="*/ 0 w 12191999"/>
                <a:gd name="connsiteY32" fmla="*/ 2902940 h 3834040"/>
                <a:gd name="connsiteX33" fmla="*/ 0 w 12191999"/>
                <a:gd name="connsiteY33" fmla="*/ 2076463 h 3834040"/>
                <a:gd name="connsiteX34" fmla="*/ 3940420 w 12191999"/>
                <a:gd name="connsiteY34" fmla="*/ 2076463 h 3834040"/>
                <a:gd name="connsiteX35" fmla="*/ 3940420 w 12191999"/>
                <a:gd name="connsiteY35" fmla="*/ 520461 h 3834040"/>
                <a:gd name="connsiteX36" fmla="*/ 3948707 w 12191999"/>
                <a:gd name="connsiteY36" fmla="*/ 479412 h 3834040"/>
                <a:gd name="connsiteX37" fmla="*/ 3940418 w 12191999"/>
                <a:gd name="connsiteY37" fmla="*/ 438357 h 3834040"/>
                <a:gd name="connsiteX38" fmla="*/ 3940418 w 12191999"/>
                <a:gd name="connsiteY38" fmla="*/ 388124 h 3834040"/>
                <a:gd name="connsiteX39" fmla="*/ 4328540 w 12191999"/>
                <a:gd name="connsiteY39" fmla="*/ 2 h 3834040"/>
                <a:gd name="connsiteX40" fmla="*/ 7817806 w 12191999"/>
                <a:gd name="connsiteY40" fmla="*/ 2 h 383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2191999" h="3834040">
                  <a:moveTo>
                    <a:pt x="7817827" y="0"/>
                  </a:moveTo>
                  <a:lnTo>
                    <a:pt x="7817827" y="1"/>
                  </a:lnTo>
                  <a:lnTo>
                    <a:pt x="7817839" y="2"/>
                  </a:lnTo>
                  <a:lnTo>
                    <a:pt x="7842942" y="2"/>
                  </a:lnTo>
                  <a:cubicBezTo>
                    <a:pt x="8057296" y="2"/>
                    <a:pt x="8231064" y="173770"/>
                    <a:pt x="8231064" y="388124"/>
                  </a:cubicBezTo>
                  <a:lnTo>
                    <a:pt x="8231064" y="413230"/>
                  </a:lnTo>
                  <a:lnTo>
                    <a:pt x="8231066" y="413240"/>
                  </a:lnTo>
                  <a:lnTo>
                    <a:pt x="8231065" y="1663223"/>
                  </a:lnTo>
                  <a:lnTo>
                    <a:pt x="8218899" y="1732161"/>
                  </a:lnTo>
                  <a:lnTo>
                    <a:pt x="8231064" y="1792418"/>
                  </a:lnTo>
                  <a:lnTo>
                    <a:pt x="8231064" y="1937001"/>
                  </a:lnTo>
                  <a:cubicBezTo>
                    <a:pt x="8231064" y="2125301"/>
                    <a:pt x="8078417" y="2277948"/>
                    <a:pt x="7890117" y="2277948"/>
                  </a:cubicBezTo>
                  <a:lnTo>
                    <a:pt x="6604977" y="2277948"/>
                  </a:lnTo>
                  <a:lnTo>
                    <a:pt x="6604976" y="3007563"/>
                  </a:lnTo>
                  <a:lnTo>
                    <a:pt x="12191999" y="3007563"/>
                  </a:lnTo>
                  <a:lnTo>
                    <a:pt x="12191999" y="3834040"/>
                  </a:lnTo>
                  <a:lnTo>
                    <a:pt x="6140446" y="3834040"/>
                  </a:lnTo>
                  <a:lnTo>
                    <a:pt x="6140446" y="3828869"/>
                  </a:lnTo>
                  <a:lnTo>
                    <a:pt x="6108455" y="3825644"/>
                  </a:lnTo>
                  <a:cubicBezTo>
                    <a:pt x="5920149" y="3787111"/>
                    <a:pt x="5778498" y="3620498"/>
                    <a:pt x="5778498" y="3420801"/>
                  </a:cubicBezTo>
                  <a:lnTo>
                    <a:pt x="5778498" y="2016963"/>
                  </a:lnTo>
                  <a:lnTo>
                    <a:pt x="5786570" y="1976984"/>
                  </a:lnTo>
                  <a:lnTo>
                    <a:pt x="5778498" y="1937001"/>
                  </a:lnTo>
                  <a:lnTo>
                    <a:pt x="5778498" y="1792418"/>
                  </a:lnTo>
                  <a:cubicBezTo>
                    <a:pt x="5778498" y="1604118"/>
                    <a:pt x="5931145" y="1451471"/>
                    <a:pt x="6119445" y="1451471"/>
                  </a:cubicBezTo>
                  <a:lnTo>
                    <a:pt x="7404588" y="1451471"/>
                  </a:lnTo>
                  <a:lnTo>
                    <a:pt x="7404588" y="826479"/>
                  </a:lnTo>
                  <a:lnTo>
                    <a:pt x="4766896" y="826479"/>
                  </a:lnTo>
                  <a:lnTo>
                    <a:pt x="4766896" y="2503932"/>
                  </a:lnTo>
                  <a:cubicBezTo>
                    <a:pt x="4766896" y="2696751"/>
                    <a:pt x="4630124" y="2857626"/>
                    <a:pt x="4448303" y="2894832"/>
                  </a:cubicBezTo>
                  <a:lnTo>
                    <a:pt x="4426855" y="2896994"/>
                  </a:lnTo>
                  <a:lnTo>
                    <a:pt x="4426855" y="2902940"/>
                  </a:lnTo>
                  <a:lnTo>
                    <a:pt x="0" y="2902940"/>
                  </a:lnTo>
                  <a:lnTo>
                    <a:pt x="0" y="2076463"/>
                  </a:lnTo>
                  <a:lnTo>
                    <a:pt x="3940420" y="2076463"/>
                  </a:lnTo>
                  <a:lnTo>
                    <a:pt x="3940420" y="520461"/>
                  </a:lnTo>
                  <a:lnTo>
                    <a:pt x="3948707" y="479412"/>
                  </a:lnTo>
                  <a:lnTo>
                    <a:pt x="3940418" y="438357"/>
                  </a:lnTo>
                  <a:lnTo>
                    <a:pt x="3940418" y="388124"/>
                  </a:lnTo>
                  <a:cubicBezTo>
                    <a:pt x="3940418" y="173770"/>
                    <a:pt x="4114187" y="2"/>
                    <a:pt x="4328540" y="2"/>
                  </a:cubicBezTo>
                  <a:lnTo>
                    <a:pt x="7817806" y="2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177800" algn="l" rotWithShape="0">
                <a:prstClr val="black">
                  <a:alpha val="40000"/>
                </a:prstClr>
              </a:outerShdw>
            </a:effectLst>
            <a:scene3d>
              <a:camera prst="perspectiveRelaxedModerately">
                <a:rot lat="17390625" lon="0" rev="0"/>
              </a:camera>
              <a:lightRig rig="threePt" dir="t"/>
            </a:scene3d>
            <a:sp3d>
              <a:bevelB w="0" h="158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0"/>
            <p:cNvSpPr/>
            <p:nvPr/>
          </p:nvSpPr>
          <p:spPr>
            <a:xfrm>
              <a:off x="-2805" y="5192144"/>
              <a:ext cx="532660" cy="153191"/>
            </a:xfrm>
            <a:prstGeom prst="rect">
              <a:avLst/>
            </a:prstGeom>
            <a:solidFill>
              <a:srgbClr val="4F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21"/>
            <p:cNvSpPr/>
            <p:nvPr/>
          </p:nvSpPr>
          <p:spPr>
            <a:xfrm>
              <a:off x="11660319" y="5235116"/>
              <a:ext cx="532660" cy="348915"/>
            </a:xfrm>
            <a:prstGeom prst="rect">
              <a:avLst/>
            </a:prstGeom>
            <a:solidFill>
              <a:srgbClr val="41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직선 연결선 8"/>
            <p:cNvCxnSpPr/>
            <p:nvPr/>
          </p:nvCxnSpPr>
          <p:spPr>
            <a:xfrm>
              <a:off x="0" y="5049415"/>
              <a:ext cx="4068000" cy="0"/>
            </a:xfrm>
            <a:prstGeom prst="line">
              <a:avLst/>
            </a:prstGeom>
            <a:ln w="15875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원호 9"/>
            <p:cNvSpPr/>
            <p:nvPr/>
          </p:nvSpPr>
          <p:spPr>
            <a:xfrm>
              <a:off x="3890736" y="4714007"/>
              <a:ext cx="333972" cy="333972"/>
            </a:xfrm>
            <a:prstGeom prst="arc">
              <a:avLst>
                <a:gd name="adj1" fmla="val 1099722"/>
                <a:gd name="adj2" fmla="val 5485577"/>
              </a:avLst>
            </a:prstGeom>
            <a:ln w="15875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23"/>
            <p:cNvCxnSpPr/>
            <p:nvPr/>
          </p:nvCxnSpPr>
          <p:spPr>
            <a:xfrm rot="6600000">
              <a:off x="4071926" y="4692024"/>
              <a:ext cx="468000" cy="0"/>
            </a:xfrm>
            <a:prstGeom prst="line">
              <a:avLst/>
            </a:prstGeom>
            <a:ln w="15875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원호 224"/>
            <p:cNvSpPr/>
            <p:nvPr/>
          </p:nvSpPr>
          <p:spPr>
            <a:xfrm rot="10800000">
              <a:off x="4371633" y="4378350"/>
              <a:ext cx="333972" cy="333972"/>
            </a:xfrm>
            <a:prstGeom prst="arc">
              <a:avLst>
                <a:gd name="adj1" fmla="val 1099722"/>
                <a:gd name="adj2" fmla="val 5485577"/>
              </a:avLst>
            </a:prstGeom>
            <a:ln w="15875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직선 연결선 225"/>
            <p:cNvCxnSpPr/>
            <p:nvPr/>
          </p:nvCxnSpPr>
          <p:spPr>
            <a:xfrm>
              <a:off x="4538619" y="4375670"/>
              <a:ext cx="2623930" cy="1292"/>
            </a:xfrm>
            <a:prstGeom prst="line">
              <a:avLst/>
            </a:prstGeom>
            <a:ln w="15875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30"/>
            <p:cNvCxnSpPr/>
            <p:nvPr/>
          </p:nvCxnSpPr>
          <p:spPr>
            <a:xfrm rot="15000000" flipH="1">
              <a:off x="7291510" y="4551074"/>
              <a:ext cx="108000" cy="0"/>
            </a:xfrm>
            <a:prstGeom prst="line">
              <a:avLst/>
            </a:prstGeom>
            <a:ln w="15875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원호 231"/>
            <p:cNvSpPr/>
            <p:nvPr/>
          </p:nvSpPr>
          <p:spPr>
            <a:xfrm rot="10800000" flipH="1">
              <a:off x="6994725" y="4375670"/>
              <a:ext cx="333972" cy="333972"/>
            </a:xfrm>
            <a:prstGeom prst="arc">
              <a:avLst>
                <a:gd name="adj1" fmla="val 1099722"/>
                <a:gd name="adj2" fmla="val 5485577"/>
              </a:avLst>
            </a:prstGeom>
            <a:ln w="15875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연결선 232"/>
            <p:cNvCxnSpPr/>
            <p:nvPr/>
          </p:nvCxnSpPr>
          <p:spPr>
            <a:xfrm>
              <a:off x="6121482" y="4831345"/>
              <a:ext cx="1080000" cy="0"/>
            </a:xfrm>
            <a:prstGeom prst="line">
              <a:avLst/>
            </a:prstGeom>
            <a:ln w="15875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원호 233"/>
            <p:cNvSpPr/>
            <p:nvPr/>
          </p:nvSpPr>
          <p:spPr>
            <a:xfrm flipH="1">
              <a:off x="7040763" y="4496818"/>
              <a:ext cx="333972" cy="333972"/>
            </a:xfrm>
            <a:prstGeom prst="arc">
              <a:avLst>
                <a:gd name="adj1" fmla="val 5306631"/>
                <a:gd name="adj2" fmla="val 12208957"/>
              </a:avLst>
            </a:prstGeom>
            <a:ln w="15875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원호 234"/>
            <p:cNvSpPr/>
            <p:nvPr/>
          </p:nvSpPr>
          <p:spPr>
            <a:xfrm rot="10800000">
              <a:off x="5952117" y="4831345"/>
              <a:ext cx="333972" cy="333972"/>
            </a:xfrm>
            <a:prstGeom prst="arc">
              <a:avLst>
                <a:gd name="adj1" fmla="val 21551801"/>
                <a:gd name="adj2" fmla="val 4934795"/>
              </a:avLst>
            </a:prstGeom>
            <a:ln w="15875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5" name="직선 연결선 235"/>
            <p:cNvCxnSpPr/>
            <p:nvPr/>
          </p:nvCxnSpPr>
          <p:spPr>
            <a:xfrm>
              <a:off x="5951317" y="5009047"/>
              <a:ext cx="799" cy="253740"/>
            </a:xfrm>
            <a:prstGeom prst="line">
              <a:avLst/>
            </a:prstGeom>
            <a:ln w="15875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원호 236"/>
            <p:cNvSpPr/>
            <p:nvPr/>
          </p:nvSpPr>
          <p:spPr>
            <a:xfrm rot="5400000">
              <a:off x="5949522" y="5061550"/>
              <a:ext cx="333972" cy="333972"/>
            </a:xfrm>
            <a:prstGeom prst="arc">
              <a:avLst>
                <a:gd name="adj1" fmla="val 21551801"/>
                <a:gd name="adj2" fmla="val 4934795"/>
              </a:avLst>
            </a:prstGeom>
            <a:ln w="15875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" name="직선 연결선 237"/>
            <p:cNvCxnSpPr/>
            <p:nvPr/>
          </p:nvCxnSpPr>
          <p:spPr>
            <a:xfrm>
              <a:off x="6125337" y="5398304"/>
              <a:ext cx="6048000" cy="0"/>
            </a:xfrm>
            <a:prstGeom prst="line">
              <a:avLst/>
            </a:prstGeom>
            <a:ln w="15875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6633" y="2254463"/>
            <a:ext cx="1892595" cy="1892595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53062" y="4411460"/>
            <a:ext cx="2633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1. </a:t>
            </a:r>
            <a:r>
              <a:rPr lang="ko-KR" altLang="en-US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화재발생시</a:t>
            </a:r>
            <a:endParaRPr lang="en-US" altLang="ko-KR" dirty="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algn="ctr"/>
            <a:r>
              <a:rPr lang="ko-KR" altLang="en-US" dirty="0" err="1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골든타임</a:t>
            </a:r>
            <a:r>
              <a:rPr lang="ko-KR" altLang="en-US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 확보의 중요성</a:t>
            </a:r>
            <a:endParaRPr lang="en-US" altLang="ko-KR" dirty="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42" name="양쪽 모서리가 둥근 사각형 14"/>
          <p:cNvSpPr/>
          <p:nvPr/>
        </p:nvSpPr>
        <p:spPr>
          <a:xfrm>
            <a:off x="6651923" y="126256"/>
            <a:ext cx="1219336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rgbClr val="263238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분석배경</a:t>
            </a:r>
            <a:endParaRPr lang="ko-KR" altLang="en-US" sz="1200" dirty="0">
              <a:solidFill>
                <a:srgbClr val="263238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44" name="양쪽 모서리가 둥근 사각형 16"/>
          <p:cNvSpPr/>
          <p:nvPr/>
        </p:nvSpPr>
        <p:spPr>
          <a:xfrm>
            <a:off x="9099815" y="109322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데이터 분석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45" name="양쪽 모서리가 둥근 사각형 17"/>
          <p:cNvSpPr/>
          <p:nvPr/>
        </p:nvSpPr>
        <p:spPr>
          <a:xfrm>
            <a:off x="10302831" y="109322"/>
            <a:ext cx="1380455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활용방안 도출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959599" y="2602486"/>
            <a:ext cx="4276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2. </a:t>
            </a:r>
            <a:r>
              <a:rPr lang="ko-KR" altLang="en-US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주제 선정 배경</a:t>
            </a:r>
            <a:endParaRPr lang="en-US" altLang="ko-KR" dirty="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253067" y="4803191"/>
            <a:ext cx="3889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3. </a:t>
            </a:r>
            <a:r>
              <a:rPr lang="ko-KR" altLang="en-US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화재피해예측모형 기반</a:t>
            </a:r>
            <a:endParaRPr lang="en-US" altLang="ko-KR" dirty="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algn="ctr"/>
            <a:r>
              <a:rPr lang="ko-KR" altLang="en-US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불법 </a:t>
            </a:r>
            <a:r>
              <a:rPr lang="ko-KR" altLang="en-US" dirty="0" err="1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주정차</a:t>
            </a:r>
            <a:r>
              <a:rPr lang="ko-KR" altLang="en-US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 우선 예방지역선정</a:t>
            </a:r>
            <a:endParaRPr lang="en-US" altLang="ko-KR" dirty="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664138" y="3336374"/>
            <a:ext cx="2814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4. </a:t>
            </a:r>
            <a:r>
              <a:rPr lang="ko-KR" altLang="en-US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분석결과를 활용한 </a:t>
            </a:r>
            <a:endParaRPr lang="en-US" altLang="ko-KR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algn="ctr"/>
            <a:r>
              <a:rPr lang="ko-KR" altLang="en-US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실효성 </a:t>
            </a:r>
            <a:r>
              <a:rPr lang="ko-KR" altLang="en-US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있는 대책 강구</a:t>
            </a:r>
            <a:endParaRPr lang="en-US" altLang="ko-KR" dirty="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38" name="양쪽 모서리가 둥근 사각형 15"/>
          <p:cNvSpPr/>
          <p:nvPr/>
        </p:nvSpPr>
        <p:spPr>
          <a:xfrm>
            <a:off x="7883663" y="111424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EDA </a:t>
            </a:r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전처리</a:t>
            </a:r>
            <a:endParaRPr lang="en-US" altLang="ko-KR" sz="120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791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9099" y="600744"/>
            <a:ext cx="11217348" cy="58691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Yoon® 민국"/>
              <a:ea typeface="Yoon® 민국"/>
            </a:endParaRPr>
          </a:p>
        </p:txBody>
      </p:sp>
      <p:graphicFrame>
        <p:nvGraphicFramePr>
          <p:cNvPr id="11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784298"/>
              </p:ext>
            </p:extLst>
          </p:nvPr>
        </p:nvGraphicFramePr>
        <p:xfrm>
          <a:off x="774704" y="2143734"/>
          <a:ext cx="5877221" cy="3106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96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96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96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9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96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96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212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50">
                          <a:latin typeface="Yoon® 민국"/>
                          <a:ea typeface="Yoon® 민국"/>
                        </a:rPr>
                        <a:t>__gid</a:t>
                      </a:r>
                      <a:endParaRPr lang="ko-KR" altLang="en-US" sz="1050">
                        <a:latin typeface="Yoon® 민국"/>
                        <a:ea typeface="Yoon® 민국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금연구역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 smtClean="0">
                          <a:latin typeface="Yoon® 민국"/>
                          <a:ea typeface="Yoon® 민국"/>
                        </a:rPr>
                        <a:t>담배</a:t>
                      </a:r>
                      <a:endParaRPr lang="en-US" altLang="ko-KR" sz="1050" smtClean="0">
                        <a:latin typeface="Yoon® 민국"/>
                        <a:ea typeface="Yoon® 민국"/>
                      </a:endParaRPr>
                    </a:p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 smtClean="0">
                          <a:latin typeface="Yoon® 민국"/>
                          <a:ea typeface="Yoon® 민국"/>
                        </a:rPr>
                        <a:t>판매점 </a:t>
                      </a: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주정차 </a:t>
                      </a:r>
                      <a:endParaRPr lang="en-US" altLang="ko-KR" sz="1050" smtClean="0">
                        <a:latin typeface="Yoon® 민국"/>
                        <a:ea typeface="Yoon® 민국"/>
                      </a:endParaRPr>
                    </a:p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 smtClean="0">
                          <a:latin typeface="Yoon® 민국"/>
                          <a:ea typeface="Yoon® 민국"/>
                        </a:rPr>
                        <a:t>민원 </a:t>
                      </a: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인구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50" smtClean="0">
                          <a:latin typeface="Yoon® 민국"/>
                          <a:ea typeface="Yoon® 민국"/>
                        </a:rPr>
                        <a:t>중점관리</a:t>
                      </a:r>
                      <a:endParaRPr lang="en-US" altLang="ko-KR" sz="1050" smtClean="0">
                        <a:latin typeface="Yoon® 민국"/>
                        <a:ea typeface="Yoon® 민국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050" smtClean="0">
                          <a:latin typeface="Yoon® 민국"/>
                          <a:ea typeface="Yoon® 민국"/>
                        </a:rPr>
                        <a:t>대상 </a:t>
                      </a: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소화용수 </a:t>
                      </a:r>
                      <a:r>
                        <a:rPr lang="en-US" altLang="ko-KR" sz="1050">
                          <a:latin typeface="Yoon® 민국"/>
                          <a:ea typeface="Yoon® 민국"/>
                        </a:rPr>
                        <a:t>1</a:t>
                      </a:r>
                      <a:endParaRPr lang="ko-KR" altLang="en-US" sz="1050">
                        <a:latin typeface="Yoon® 민국"/>
                        <a:ea typeface="Yoon® 민국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12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소화용수 </a:t>
                      </a:r>
                      <a:r>
                        <a:rPr lang="en-US" altLang="ko-KR" sz="1050">
                          <a:latin typeface="Yoon® 민국"/>
                          <a:ea typeface="Yoon® 민국"/>
                        </a:rPr>
                        <a:t>2</a:t>
                      </a:r>
                      <a:endParaRPr lang="ko-KR" altLang="en-US" sz="1050">
                        <a:latin typeface="Yoon® 민국"/>
                        <a:ea typeface="Yoon® 민국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소화용수 </a:t>
                      </a:r>
                      <a:r>
                        <a:rPr lang="en-US" altLang="ko-KR" sz="1050">
                          <a:latin typeface="Yoon® 민국"/>
                          <a:ea typeface="Yoon® 민국"/>
                        </a:rPr>
                        <a:t>3</a:t>
                      </a:r>
                      <a:endParaRPr lang="ko-KR" altLang="en-US" sz="1050">
                        <a:latin typeface="Yoon® 민국"/>
                        <a:ea typeface="Yoon® 민국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소화용수 </a:t>
                      </a:r>
                      <a:r>
                        <a:rPr lang="en-US" altLang="ko-KR" sz="1050">
                          <a:latin typeface="Yoon® 민국"/>
                          <a:ea typeface="Yoon® 민국"/>
                        </a:rPr>
                        <a:t>4</a:t>
                      </a:r>
                      <a:endParaRPr lang="ko-KR" altLang="en-US" sz="1050">
                        <a:latin typeface="Yoon® 민국"/>
                        <a:ea typeface="Yoon® 민국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일반시설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공장 및 </a:t>
                      </a:r>
                      <a:endParaRPr lang="en-US" altLang="ko-KR" sz="1050" smtClean="0">
                        <a:latin typeface="Yoon® 민국"/>
                        <a:ea typeface="Yoon® 민국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050" smtClean="0">
                          <a:latin typeface="Yoon® 민국"/>
                          <a:ea typeface="Yoon® 민국"/>
                        </a:rPr>
                        <a:t>창고 </a:t>
                      </a: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병원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주거시설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1290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숙박시설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시장 및 </a:t>
                      </a:r>
                      <a:endParaRPr lang="en-US" altLang="ko-KR" sz="1050" smtClean="0">
                        <a:latin typeface="Yoon® 민국"/>
                        <a:ea typeface="Yoon® 민국"/>
                      </a:endParaRPr>
                    </a:p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 smtClean="0">
                          <a:latin typeface="Yoon® 민국"/>
                          <a:ea typeface="Yoon® 민국"/>
                        </a:rPr>
                        <a:t>백화점 </a:t>
                      </a: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영화관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50" smtClean="0">
                          <a:latin typeface="Yoon® 민국"/>
                          <a:ea typeface="Yoon® 민국"/>
                        </a:rPr>
                        <a:t>위험물</a:t>
                      </a:r>
                      <a:endParaRPr lang="en-US" altLang="ko-KR" sz="1050" smtClean="0">
                        <a:latin typeface="Yoon® 민국"/>
                        <a:ea typeface="Yoon® 민국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050" smtClean="0">
                          <a:latin typeface="Yoon® 민국"/>
                          <a:ea typeface="Yoon® 민국"/>
                        </a:rPr>
                        <a:t>시설 </a:t>
                      </a: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유흥시설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음식 소매점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50" smtClean="0">
                          <a:latin typeface="Yoon® 민국"/>
                          <a:ea typeface="Yoon® 민국"/>
                        </a:rPr>
                        <a:t>부동산</a:t>
                      </a:r>
                      <a:endParaRPr lang="en-US" altLang="ko-KR" sz="1050" smtClean="0">
                        <a:latin typeface="Yoon® 민국"/>
                        <a:ea typeface="Yoon® 민국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050" smtClean="0">
                          <a:latin typeface="Yoon® 민국"/>
                          <a:ea typeface="Yoon® 민국"/>
                        </a:rPr>
                        <a:t>피해 </a:t>
                      </a: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1290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동산피해 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재산피해 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현장도착 </a:t>
                      </a:r>
                      <a:endParaRPr lang="en-US" altLang="ko-KR" sz="1050" smtClean="0">
                        <a:latin typeface="Yoon® 민국"/>
                        <a:ea typeface="Yoon® 민국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050" smtClean="0">
                          <a:latin typeface="Yoon® 민국"/>
                          <a:ea typeface="Yoon® 민국"/>
                        </a:rPr>
                        <a:t>소요시간 </a:t>
                      </a: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50">
                          <a:latin typeface="Yoon® 민국"/>
                          <a:ea typeface="Yoon® 민국"/>
                        </a:rPr>
                        <a:t>4m</a:t>
                      </a: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이내 </a:t>
                      </a:r>
                      <a:endParaRPr lang="en-US" altLang="ko-KR" sz="1050" smtClean="0">
                        <a:latin typeface="Yoon® 민국"/>
                        <a:ea typeface="Yoon® 민국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050" smtClean="0">
                          <a:latin typeface="Yoon® 민국"/>
                          <a:ea typeface="Yoon® 민국"/>
                        </a:rPr>
                        <a:t>도로 </a:t>
                      </a: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건물면적 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지상층수 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지하층수 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12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총 층수 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격자 내 </a:t>
                      </a:r>
                      <a:endParaRPr lang="en-US" altLang="ko-KR" sz="1050" smtClean="0">
                        <a:latin typeface="Yoon® 민국"/>
                        <a:ea typeface="Yoon® 민국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050" smtClean="0">
                          <a:latin typeface="Yoon® 민국"/>
                          <a:ea typeface="Yoon® 민국"/>
                        </a:rPr>
                        <a:t>최대층</a:t>
                      </a:r>
                      <a:endParaRPr lang="ko-KR" altLang="en-US" sz="1050">
                        <a:latin typeface="Yoon® 민국"/>
                        <a:ea typeface="Yoon® 민국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격자 내 </a:t>
                      </a:r>
                      <a:endParaRPr lang="en-US" altLang="ko-KR" sz="1050" smtClean="0">
                        <a:latin typeface="Yoon® 민국"/>
                        <a:ea typeface="Yoon® 민국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050" smtClean="0">
                          <a:latin typeface="Yoon® 민국"/>
                          <a:ea typeface="Yoon® 민국"/>
                        </a:rPr>
                        <a:t>최하층</a:t>
                      </a:r>
                      <a:endParaRPr lang="ko-KR" altLang="en-US" sz="1050">
                        <a:latin typeface="Yoon® 민국"/>
                        <a:ea typeface="Yoon® 민국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화재건수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50">
                        <a:latin typeface="Yoon® 민국"/>
                        <a:ea typeface="Yoon® 민국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050">
                        <a:latin typeface="Yoon® 민국"/>
                        <a:ea typeface="Yoon® 민국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050">
                        <a:latin typeface="Yoon® 민국"/>
                        <a:ea typeface="Yoon® 민국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597232"/>
              </p:ext>
            </p:extLst>
          </p:nvPr>
        </p:nvGraphicFramePr>
        <p:xfrm>
          <a:off x="8452403" y="2873999"/>
          <a:ext cx="2977596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2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2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5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50">
                          <a:latin typeface="Yoon® 민국"/>
                          <a:ea typeface="Yoon® 민국"/>
                        </a:rPr>
                        <a:t>__gid</a:t>
                      </a:r>
                    </a:p>
                    <a:p>
                      <a:pPr algn="ctr" latinLnBrk="1">
                        <a:defRPr/>
                      </a:pPr>
                      <a:endParaRPr lang="ko-KR" altLang="en-US" sz="1050">
                        <a:latin typeface="Yoon® 민국"/>
                        <a:ea typeface="Yoon® 민국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화재건수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면적합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지상최대층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지하최대층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소방서거리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소화용수</a:t>
                      </a:r>
                      <a:r>
                        <a:rPr lang="en-US" altLang="ko-KR" sz="1050">
                          <a:latin typeface="Yoon® 민국"/>
                          <a:ea typeface="Yoon® 민국"/>
                        </a:rPr>
                        <a:t>1</a:t>
                      </a:r>
                      <a:endParaRPr lang="ko-KR" altLang="en-US" sz="1050">
                        <a:latin typeface="Yoon® 민국"/>
                        <a:ea typeface="Yoon® 민국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소화용수</a:t>
                      </a:r>
                      <a:r>
                        <a:rPr lang="en-US" altLang="ko-KR" sz="1050">
                          <a:latin typeface="Yoon® 민국"/>
                          <a:ea typeface="Yoon® 민국"/>
                        </a:rPr>
                        <a:t>2</a:t>
                      </a:r>
                      <a:endParaRPr lang="ko-KR" altLang="en-US" sz="1050">
                        <a:latin typeface="Yoon® 민국"/>
                        <a:ea typeface="Yoon® 민국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유흥시설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음식소매점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주거시설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>
                          <a:latin typeface="Yoon® 민국"/>
                          <a:ea typeface="Yoon® 민국"/>
                        </a:rPr>
                        <a:t>공장및 창고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3" name="Curved Connector 2"/>
          <p:cNvCxnSpPr/>
          <p:nvPr/>
        </p:nvCxnSpPr>
        <p:spPr>
          <a:xfrm>
            <a:off x="6684704" y="2501689"/>
            <a:ext cx="1622325" cy="1064026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/>
          <p:nvPr/>
        </p:nvCxnSpPr>
        <p:spPr>
          <a:xfrm>
            <a:off x="6684702" y="3262740"/>
            <a:ext cx="1622327" cy="302975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flipV="1">
            <a:off x="6684706" y="3565715"/>
            <a:ext cx="1622323" cy="131244"/>
          </a:xfrm>
          <a:prstGeom prst="curvedConnector3">
            <a:avLst>
              <a:gd name="adj1" fmla="val 4272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 flipV="1">
            <a:off x="6702976" y="3565715"/>
            <a:ext cx="1604053" cy="47448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 flipV="1">
            <a:off x="6684703" y="3565715"/>
            <a:ext cx="1622326" cy="95420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ectangle 37"/>
          <p:cNvSpPr/>
          <p:nvPr/>
        </p:nvSpPr>
        <p:spPr>
          <a:xfrm>
            <a:off x="3742336" y="1038306"/>
            <a:ext cx="4710067" cy="466044"/>
          </a:xfrm>
          <a:prstGeom prst="rect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6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변수선택 방법 </a:t>
            </a:r>
            <a:r>
              <a:rPr lang="en-US" altLang="ko-KR" sz="16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1</a:t>
            </a:r>
            <a:r>
              <a:rPr lang="ko-KR" altLang="en-US" sz="16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 </a:t>
            </a:r>
            <a:r>
              <a:rPr lang="en-US" altLang="ko-KR" sz="1600" b="1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(Feature Selection : </a:t>
            </a:r>
            <a:r>
              <a:rPr lang="en-US" altLang="ko-KR" sz="1600" b="1" dirty="0" err="1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StepWise</a:t>
            </a:r>
            <a:r>
              <a:rPr lang="en-US" altLang="ko-KR" sz="16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)</a:t>
            </a:r>
            <a:endParaRPr lang="ko-KR" altLang="en-US" sz="1600" b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71487" y="5629322"/>
            <a:ext cx="8605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31</a:t>
            </a:r>
            <a:r>
              <a:rPr lang="ko-KR" altLang="en-US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개 변수 중 </a:t>
            </a:r>
            <a:r>
              <a:rPr lang="en-US" altLang="ko-KR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11</a:t>
            </a:r>
            <a:r>
              <a:rPr lang="ko-KR" altLang="en-US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개 선택</a:t>
            </a:r>
            <a:r>
              <a:rPr lang="en-US" altLang="ko-KR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!</a:t>
            </a:r>
            <a:endParaRPr lang="ko-KR" altLang="en-US" sz="14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7" name="양쪽 모서리가 둥근 사각형 14"/>
          <p:cNvSpPr/>
          <p:nvPr/>
        </p:nvSpPr>
        <p:spPr>
          <a:xfrm>
            <a:off x="6651923" y="126256"/>
            <a:ext cx="1219336" cy="488377"/>
          </a:xfrm>
          <a:prstGeom prst="round2SameRect">
            <a:avLst>
              <a:gd name="adj1" fmla="val 46312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분석배경</a:t>
            </a:r>
            <a:endParaRPr lang="ko-KR" altLang="en-US" sz="1200" dirty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8" name="양쪽 모서리가 둥근 사각형 15"/>
          <p:cNvSpPr/>
          <p:nvPr/>
        </p:nvSpPr>
        <p:spPr>
          <a:xfrm>
            <a:off x="7883663" y="111424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EAD</a:t>
            </a:r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 전처리</a:t>
            </a:r>
            <a:endParaRPr lang="en-US" altLang="ko-KR" sz="120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9" name="양쪽 모서리가 둥근 사각형 16"/>
          <p:cNvSpPr/>
          <p:nvPr/>
        </p:nvSpPr>
        <p:spPr>
          <a:xfrm>
            <a:off x="9099815" y="109322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데이터 분석</a:t>
            </a:r>
            <a:endParaRPr lang="en-US" altLang="ko-KR" sz="1200" dirty="0" smtClean="0">
              <a:solidFill>
                <a:schemeClr val="tx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30" name="양쪽 모서리가 둥근 사각형 17"/>
          <p:cNvSpPr/>
          <p:nvPr/>
        </p:nvSpPr>
        <p:spPr>
          <a:xfrm>
            <a:off x="10302831" y="109322"/>
            <a:ext cx="1380455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활용방안 도출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839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9099" y="600744"/>
            <a:ext cx="11217348" cy="58691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Yoon® 민국"/>
              <a:ea typeface="Yoon® 민국"/>
            </a:endParaRPr>
          </a:p>
        </p:txBody>
      </p:sp>
      <p:graphicFrame>
        <p:nvGraphicFramePr>
          <p:cNvPr id="12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771668"/>
              </p:ext>
            </p:extLst>
          </p:nvPr>
        </p:nvGraphicFramePr>
        <p:xfrm>
          <a:off x="8339350" y="2894153"/>
          <a:ext cx="3065250" cy="16318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1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1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50">
                          <a:latin typeface="Yoon® 민국"/>
                          <a:ea typeface="Yoon® 민국"/>
                        </a:rPr>
                        <a:t>__gid</a:t>
                      </a:r>
                    </a:p>
                    <a:p>
                      <a:pPr algn="ctr" latinLnBrk="1">
                        <a:defRPr/>
                      </a:pPr>
                      <a:endParaRPr lang="ko-KR" altLang="en-US" sz="1050">
                        <a:latin typeface="Yoon® 민국"/>
                        <a:ea typeface="Yoon® 민국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화재건수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주정차민원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면적합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지하최대층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소방서거리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소화용수</a:t>
                      </a:r>
                      <a:r>
                        <a:rPr lang="en-US" altLang="ko-KR" sz="1050">
                          <a:latin typeface="Yoon® 민국"/>
                          <a:ea typeface="Yoon® 민국"/>
                        </a:rPr>
                        <a:t>1</a:t>
                      </a:r>
                      <a:endParaRPr lang="ko-KR" altLang="en-US" sz="1050">
                        <a:latin typeface="Yoon® 민국"/>
                        <a:ea typeface="Yoon® 민국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소화용수</a:t>
                      </a:r>
                      <a:r>
                        <a:rPr lang="en-US" altLang="ko-KR" sz="1050">
                          <a:latin typeface="Yoon® 민국"/>
                          <a:ea typeface="Yoon® 민국"/>
                        </a:rPr>
                        <a:t>3</a:t>
                      </a:r>
                      <a:endParaRPr lang="ko-KR" altLang="en-US" sz="1050">
                        <a:latin typeface="Yoon® 민국"/>
                        <a:ea typeface="Yoon® 민국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영화관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367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유흥시설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음식소매점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>
                          <a:latin typeface="Yoon® 민국"/>
                          <a:ea typeface="Yoon® 민국"/>
                        </a:rPr>
                        <a:t>주거시설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0" name="Curved Connector 9"/>
          <p:cNvCxnSpPr/>
          <p:nvPr/>
        </p:nvCxnSpPr>
        <p:spPr>
          <a:xfrm>
            <a:off x="6659304" y="2501689"/>
            <a:ext cx="1622325" cy="1064026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Curved Connector 12"/>
          <p:cNvCxnSpPr/>
          <p:nvPr/>
        </p:nvCxnSpPr>
        <p:spPr>
          <a:xfrm>
            <a:off x="6659302" y="3262740"/>
            <a:ext cx="1622327" cy="302975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Curved Connector 13"/>
          <p:cNvCxnSpPr/>
          <p:nvPr/>
        </p:nvCxnSpPr>
        <p:spPr>
          <a:xfrm flipV="1">
            <a:off x="6659306" y="3565715"/>
            <a:ext cx="1622323" cy="131244"/>
          </a:xfrm>
          <a:prstGeom prst="curvedConnector3">
            <a:avLst>
              <a:gd name="adj1" fmla="val 42727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flipV="1">
            <a:off x="6677576" y="3565715"/>
            <a:ext cx="1604053" cy="47448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 flipV="1">
            <a:off x="6659303" y="3565715"/>
            <a:ext cx="1622326" cy="95420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871487" y="5629322"/>
            <a:ext cx="8605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31</a:t>
            </a:r>
            <a:r>
              <a:rPr lang="ko-KR" altLang="en-US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개 변수 중 </a:t>
            </a:r>
            <a:r>
              <a:rPr lang="en-US" altLang="ko-KR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11</a:t>
            </a:r>
            <a:r>
              <a:rPr lang="ko-KR" altLang="en-US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개 선택</a:t>
            </a:r>
            <a:r>
              <a:rPr lang="en-US" altLang="ko-KR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!</a:t>
            </a:r>
            <a:endParaRPr lang="ko-KR" altLang="en-US" sz="14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7" name="양쪽 모서리가 둥근 사각형 14"/>
          <p:cNvSpPr/>
          <p:nvPr/>
        </p:nvSpPr>
        <p:spPr>
          <a:xfrm>
            <a:off x="6651923" y="126256"/>
            <a:ext cx="1219336" cy="488377"/>
          </a:xfrm>
          <a:prstGeom prst="round2SameRect">
            <a:avLst>
              <a:gd name="adj1" fmla="val 46312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분석배경</a:t>
            </a:r>
            <a:endParaRPr lang="ko-KR" altLang="en-US" sz="1200" dirty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8" name="양쪽 모서리가 둥근 사각형 15"/>
          <p:cNvSpPr/>
          <p:nvPr/>
        </p:nvSpPr>
        <p:spPr>
          <a:xfrm>
            <a:off x="7883663" y="111424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EAD</a:t>
            </a:r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 전처리</a:t>
            </a:r>
            <a:endParaRPr lang="en-US" altLang="ko-KR" sz="120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9" name="양쪽 모서리가 둥근 사각형 16"/>
          <p:cNvSpPr/>
          <p:nvPr/>
        </p:nvSpPr>
        <p:spPr>
          <a:xfrm>
            <a:off x="9099815" y="109322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데이터 분석</a:t>
            </a:r>
            <a:endParaRPr lang="en-US" altLang="ko-KR" sz="1200" dirty="0" smtClean="0">
              <a:solidFill>
                <a:schemeClr val="tx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30" name="양쪽 모서리가 둥근 사각형 17"/>
          <p:cNvSpPr/>
          <p:nvPr/>
        </p:nvSpPr>
        <p:spPr>
          <a:xfrm>
            <a:off x="10302831" y="109322"/>
            <a:ext cx="1380455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활용방안 도출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graphicFrame>
        <p:nvGraphicFramePr>
          <p:cNvPr id="35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014760"/>
              </p:ext>
            </p:extLst>
          </p:nvPr>
        </p:nvGraphicFramePr>
        <p:xfrm>
          <a:off x="774704" y="2143734"/>
          <a:ext cx="5877221" cy="3106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96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96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96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9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96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96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212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50">
                          <a:latin typeface="Yoon® 민국"/>
                          <a:ea typeface="Yoon® 민국"/>
                        </a:rPr>
                        <a:t>__gid</a:t>
                      </a:r>
                      <a:endParaRPr lang="ko-KR" altLang="en-US" sz="1050">
                        <a:latin typeface="Yoon® 민국"/>
                        <a:ea typeface="Yoon® 민국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금연구역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 smtClean="0">
                          <a:latin typeface="Yoon® 민국"/>
                          <a:ea typeface="Yoon® 민국"/>
                        </a:rPr>
                        <a:t>담배</a:t>
                      </a:r>
                      <a:endParaRPr lang="en-US" altLang="ko-KR" sz="1050" smtClean="0">
                        <a:latin typeface="Yoon® 민국"/>
                        <a:ea typeface="Yoon® 민국"/>
                      </a:endParaRPr>
                    </a:p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 smtClean="0">
                          <a:latin typeface="Yoon® 민국"/>
                          <a:ea typeface="Yoon® 민국"/>
                        </a:rPr>
                        <a:t>판매점 </a:t>
                      </a: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주정차 </a:t>
                      </a:r>
                      <a:endParaRPr lang="en-US" altLang="ko-KR" sz="1050" smtClean="0">
                        <a:latin typeface="Yoon® 민국"/>
                        <a:ea typeface="Yoon® 민국"/>
                      </a:endParaRPr>
                    </a:p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 smtClean="0">
                          <a:latin typeface="Yoon® 민국"/>
                          <a:ea typeface="Yoon® 민국"/>
                        </a:rPr>
                        <a:t>민원 </a:t>
                      </a: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인구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50" smtClean="0">
                          <a:latin typeface="Yoon® 민국"/>
                          <a:ea typeface="Yoon® 민국"/>
                        </a:rPr>
                        <a:t>중점관리</a:t>
                      </a:r>
                      <a:endParaRPr lang="en-US" altLang="ko-KR" sz="1050" smtClean="0">
                        <a:latin typeface="Yoon® 민국"/>
                        <a:ea typeface="Yoon® 민국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050" smtClean="0">
                          <a:latin typeface="Yoon® 민국"/>
                          <a:ea typeface="Yoon® 민국"/>
                        </a:rPr>
                        <a:t>대상 </a:t>
                      </a: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소화용수 </a:t>
                      </a:r>
                      <a:r>
                        <a:rPr lang="en-US" altLang="ko-KR" sz="1050">
                          <a:latin typeface="Yoon® 민국"/>
                          <a:ea typeface="Yoon® 민국"/>
                        </a:rPr>
                        <a:t>1</a:t>
                      </a:r>
                      <a:endParaRPr lang="ko-KR" altLang="en-US" sz="1050">
                        <a:latin typeface="Yoon® 민국"/>
                        <a:ea typeface="Yoon® 민국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12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소화용수 </a:t>
                      </a:r>
                      <a:r>
                        <a:rPr lang="en-US" altLang="ko-KR" sz="1050">
                          <a:latin typeface="Yoon® 민국"/>
                          <a:ea typeface="Yoon® 민국"/>
                        </a:rPr>
                        <a:t>2</a:t>
                      </a:r>
                      <a:endParaRPr lang="ko-KR" altLang="en-US" sz="1050">
                        <a:latin typeface="Yoon® 민국"/>
                        <a:ea typeface="Yoon® 민국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소화용수 </a:t>
                      </a:r>
                      <a:r>
                        <a:rPr lang="en-US" altLang="ko-KR" sz="1050">
                          <a:latin typeface="Yoon® 민국"/>
                          <a:ea typeface="Yoon® 민국"/>
                        </a:rPr>
                        <a:t>3</a:t>
                      </a:r>
                      <a:endParaRPr lang="ko-KR" altLang="en-US" sz="1050">
                        <a:latin typeface="Yoon® 민국"/>
                        <a:ea typeface="Yoon® 민국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소화용수 </a:t>
                      </a:r>
                      <a:r>
                        <a:rPr lang="en-US" altLang="ko-KR" sz="1050">
                          <a:latin typeface="Yoon® 민국"/>
                          <a:ea typeface="Yoon® 민국"/>
                        </a:rPr>
                        <a:t>4</a:t>
                      </a:r>
                      <a:endParaRPr lang="ko-KR" altLang="en-US" sz="1050">
                        <a:latin typeface="Yoon® 민국"/>
                        <a:ea typeface="Yoon® 민국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일반시설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공장 및 </a:t>
                      </a:r>
                      <a:endParaRPr lang="en-US" altLang="ko-KR" sz="1050" smtClean="0">
                        <a:latin typeface="Yoon® 민국"/>
                        <a:ea typeface="Yoon® 민국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050" smtClean="0">
                          <a:latin typeface="Yoon® 민국"/>
                          <a:ea typeface="Yoon® 민국"/>
                        </a:rPr>
                        <a:t>창고 </a:t>
                      </a: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병원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주거시설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1290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숙박시설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시장 및 </a:t>
                      </a:r>
                      <a:endParaRPr lang="en-US" altLang="ko-KR" sz="1050" smtClean="0">
                        <a:latin typeface="Yoon® 민국"/>
                        <a:ea typeface="Yoon® 민국"/>
                      </a:endParaRPr>
                    </a:p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 smtClean="0">
                          <a:latin typeface="Yoon® 민국"/>
                          <a:ea typeface="Yoon® 민국"/>
                        </a:rPr>
                        <a:t>백화점 </a:t>
                      </a: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영화관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50" smtClean="0">
                          <a:latin typeface="Yoon® 민국"/>
                          <a:ea typeface="Yoon® 민국"/>
                        </a:rPr>
                        <a:t>위험물</a:t>
                      </a:r>
                      <a:endParaRPr lang="en-US" altLang="ko-KR" sz="1050" smtClean="0">
                        <a:latin typeface="Yoon® 민국"/>
                        <a:ea typeface="Yoon® 민국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050" smtClean="0">
                          <a:latin typeface="Yoon® 민국"/>
                          <a:ea typeface="Yoon® 민국"/>
                        </a:rPr>
                        <a:t>시설 </a:t>
                      </a: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유흥시설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음식 소매점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50" smtClean="0">
                          <a:latin typeface="Yoon® 민국"/>
                          <a:ea typeface="Yoon® 민국"/>
                        </a:rPr>
                        <a:t>부동산</a:t>
                      </a:r>
                      <a:endParaRPr lang="en-US" altLang="ko-KR" sz="1050" smtClean="0">
                        <a:latin typeface="Yoon® 민국"/>
                        <a:ea typeface="Yoon® 민국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050" smtClean="0">
                          <a:latin typeface="Yoon® 민국"/>
                          <a:ea typeface="Yoon® 민국"/>
                        </a:rPr>
                        <a:t>피해 </a:t>
                      </a: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1290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동산피해 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재산피해 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현장도착 </a:t>
                      </a:r>
                      <a:endParaRPr lang="en-US" altLang="ko-KR" sz="1050" smtClean="0">
                        <a:latin typeface="Yoon® 민국"/>
                        <a:ea typeface="Yoon® 민국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050" smtClean="0">
                          <a:latin typeface="Yoon® 민국"/>
                          <a:ea typeface="Yoon® 민국"/>
                        </a:rPr>
                        <a:t>소요시간 </a:t>
                      </a: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50">
                          <a:latin typeface="Yoon® 민국"/>
                          <a:ea typeface="Yoon® 민국"/>
                        </a:rPr>
                        <a:t>4m</a:t>
                      </a: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이내 </a:t>
                      </a:r>
                      <a:endParaRPr lang="en-US" altLang="ko-KR" sz="1050" smtClean="0">
                        <a:latin typeface="Yoon® 민국"/>
                        <a:ea typeface="Yoon® 민국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050" smtClean="0">
                          <a:latin typeface="Yoon® 민국"/>
                          <a:ea typeface="Yoon® 민국"/>
                        </a:rPr>
                        <a:t>도로 </a:t>
                      </a: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건물면적 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지상층수 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지하층수 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12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총 층수 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격자 내 </a:t>
                      </a:r>
                      <a:endParaRPr lang="en-US" altLang="ko-KR" sz="1050" smtClean="0">
                        <a:latin typeface="Yoon® 민국"/>
                        <a:ea typeface="Yoon® 민국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050" smtClean="0">
                          <a:latin typeface="Yoon® 민국"/>
                          <a:ea typeface="Yoon® 민국"/>
                        </a:rPr>
                        <a:t>최대층</a:t>
                      </a:r>
                      <a:endParaRPr lang="ko-KR" altLang="en-US" sz="1050">
                        <a:latin typeface="Yoon® 민국"/>
                        <a:ea typeface="Yoon® 민국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격자 내 </a:t>
                      </a:r>
                      <a:endParaRPr lang="en-US" altLang="ko-KR" sz="1050" smtClean="0">
                        <a:latin typeface="Yoon® 민국"/>
                        <a:ea typeface="Yoon® 민국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050" smtClean="0">
                          <a:latin typeface="Yoon® 민국"/>
                          <a:ea typeface="Yoon® 민국"/>
                        </a:rPr>
                        <a:t>최하층</a:t>
                      </a:r>
                      <a:endParaRPr lang="ko-KR" altLang="en-US" sz="1050">
                        <a:latin typeface="Yoon® 민국"/>
                        <a:ea typeface="Yoon® 민국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>
                          <a:latin typeface="Yoon® 민국"/>
                          <a:ea typeface="Yoon® 민국"/>
                        </a:rPr>
                        <a:t>화재건수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50">
                        <a:latin typeface="Yoon® 민국"/>
                        <a:ea typeface="Yoon® 민국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050">
                        <a:latin typeface="Yoon® 민국"/>
                        <a:ea typeface="Yoon® 민국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050">
                        <a:latin typeface="Yoon® 민국"/>
                        <a:ea typeface="Yoon® 민국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" name="Rectangle 37"/>
          <p:cNvSpPr/>
          <p:nvPr/>
        </p:nvSpPr>
        <p:spPr>
          <a:xfrm>
            <a:off x="3742336" y="1038306"/>
            <a:ext cx="4710067" cy="466044"/>
          </a:xfrm>
          <a:prstGeom prst="rect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600" b="1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변수선택 방법 </a:t>
            </a:r>
            <a:r>
              <a:rPr lang="en-US" altLang="ko-KR" sz="1600" b="1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2(Dimension Reduction : LASSO )</a:t>
            </a:r>
            <a:endParaRPr lang="ko-KR" altLang="en-US" sz="1600" b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8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9099" y="600744"/>
            <a:ext cx="11217348" cy="58691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646480"/>
              </p:ext>
            </p:extLst>
          </p:nvPr>
        </p:nvGraphicFramePr>
        <p:xfrm>
          <a:off x="6704290" y="1761751"/>
          <a:ext cx="4551975" cy="3778453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330943">
                  <a:extLst>
                    <a:ext uri="{9D8B030D-6E8A-4147-A177-3AD203B41FA5}">
                      <a16:colId xmlns:a16="http://schemas.microsoft.com/office/drawing/2014/main" val="3346034995"/>
                    </a:ext>
                  </a:extLst>
                </a:gridCol>
                <a:gridCol w="1110516">
                  <a:extLst>
                    <a:ext uri="{9D8B030D-6E8A-4147-A177-3AD203B41FA5}">
                      <a16:colId xmlns:a16="http://schemas.microsoft.com/office/drawing/2014/main" val="4211466110"/>
                    </a:ext>
                  </a:extLst>
                </a:gridCol>
                <a:gridCol w="1110516">
                  <a:extLst>
                    <a:ext uri="{9D8B030D-6E8A-4147-A177-3AD203B41FA5}">
                      <a16:colId xmlns:a16="http://schemas.microsoft.com/office/drawing/2014/main" val="3436236151"/>
                    </a:ext>
                  </a:extLst>
                </a:gridCol>
              </a:tblGrid>
              <a:tr h="3430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모델 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(</a:t>
                      </a:r>
                      <a:r>
                        <a:rPr lang="ko-KR" altLang="en-US" sz="1200" b="0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변수선택법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)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AUC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ACCURACY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41740716"/>
                  </a:ext>
                </a:extLst>
              </a:tr>
              <a:tr h="3435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Ridge Regression (</a:t>
                      </a:r>
                      <a:r>
                        <a:rPr lang="en-US" altLang="ko-KR" sz="1300" dirty="0" err="1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StepWise</a:t>
                      </a:r>
                      <a:r>
                        <a:rPr lang="en-US" altLang="ko-KR" sz="13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)</a:t>
                      </a:r>
                      <a:endParaRPr lang="ko-KR" altLang="en-US" sz="13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0.650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0.729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077835"/>
                  </a:ext>
                </a:extLst>
              </a:tr>
              <a:tr h="3435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Ridge Regression (Lasso)</a:t>
                      </a:r>
                      <a:endParaRPr lang="ko-KR" altLang="en-US" sz="13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0.662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0.734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1898503"/>
                  </a:ext>
                </a:extLst>
              </a:tr>
              <a:tr h="3435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Lasso Regression (</a:t>
                      </a:r>
                      <a:r>
                        <a:rPr lang="en-US" altLang="ko-KR" sz="1300" dirty="0" err="1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StepWise</a:t>
                      </a:r>
                      <a:r>
                        <a:rPr lang="en-US" altLang="ko-KR" sz="13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)</a:t>
                      </a:r>
                      <a:endParaRPr lang="ko-KR" altLang="en-US" sz="13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0.646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0.729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7033705"/>
                  </a:ext>
                </a:extLst>
              </a:tr>
              <a:tr h="3435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Lasso Regression (Lasso)</a:t>
                      </a:r>
                      <a:endParaRPr lang="ko-KR" altLang="en-US" sz="13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0.650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0.727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10390"/>
                  </a:ext>
                </a:extLst>
              </a:tr>
              <a:tr h="3435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GBM (</a:t>
                      </a:r>
                      <a:r>
                        <a:rPr lang="en-US" altLang="ko-KR" sz="1300" dirty="0" err="1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StepWise</a:t>
                      </a:r>
                      <a:r>
                        <a:rPr lang="en-US" altLang="ko-KR" sz="13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)</a:t>
                      </a:r>
                      <a:endParaRPr lang="ko-KR" altLang="en-US" sz="13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0.643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0.708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491219"/>
                  </a:ext>
                </a:extLst>
              </a:tr>
              <a:tr h="3435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GBM (Lasso)</a:t>
                      </a:r>
                      <a:endParaRPr lang="ko-KR" altLang="en-US" sz="13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0.647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0.711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189163"/>
                  </a:ext>
                </a:extLst>
              </a:tr>
              <a:tr h="3435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Random</a:t>
                      </a:r>
                      <a:r>
                        <a:rPr lang="en-US" altLang="ko-KR" sz="1300" baseline="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 Forest </a:t>
                      </a:r>
                      <a:r>
                        <a:rPr lang="en-US" altLang="ko-KR" sz="13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(</a:t>
                      </a:r>
                      <a:r>
                        <a:rPr lang="en-US" altLang="ko-KR" sz="1300" dirty="0" err="1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StepWise</a:t>
                      </a:r>
                      <a:r>
                        <a:rPr lang="en-US" altLang="ko-KR" sz="13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)</a:t>
                      </a:r>
                      <a:endParaRPr lang="ko-KR" altLang="en-US" sz="1300" dirty="0" smtClean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0.608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0.694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152577"/>
                  </a:ext>
                </a:extLst>
              </a:tr>
              <a:tr h="3435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Random</a:t>
                      </a:r>
                      <a:r>
                        <a:rPr lang="en-US" altLang="ko-KR" sz="1300" baseline="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 Forest </a:t>
                      </a:r>
                      <a:r>
                        <a:rPr lang="en-US" altLang="ko-KR" sz="13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(Lasso)</a:t>
                      </a:r>
                      <a:endParaRPr lang="ko-KR" altLang="en-US" sz="1300" dirty="0" smtClean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0.622</a:t>
                      </a:r>
                      <a:endParaRPr lang="ko-KR" altLang="en-US" sz="1100" b="0" i="0" u="none" strike="noStrike" dirty="0" smtClean="0">
                        <a:solidFill>
                          <a:schemeClr val="bg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0.691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384671"/>
                  </a:ext>
                </a:extLst>
              </a:tr>
              <a:tr h="3435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Logistic Regression (</a:t>
                      </a:r>
                      <a:r>
                        <a:rPr lang="en-US" altLang="ko-KR" sz="1200" dirty="0" err="1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StepWise</a:t>
                      </a:r>
                      <a:r>
                        <a:rPr lang="en-US" altLang="ko-KR" sz="12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)</a:t>
                      </a:r>
                      <a:endParaRPr lang="ko-KR" altLang="en-US" sz="1200" dirty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0.595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0.689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667471"/>
                  </a:ext>
                </a:extLst>
              </a:tr>
              <a:tr h="3435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smtClean="0"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Logistic Regression (Lasso)</a:t>
                      </a:r>
                      <a:endParaRPr lang="ko-KR" altLang="en-US" sz="1300" dirty="0" smtClean="0"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0.581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0.678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125320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04" y="1970745"/>
            <a:ext cx="4594115" cy="38156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04290" y="5643396"/>
            <a:ext cx="4393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* </a:t>
            </a:r>
            <a:r>
              <a:rPr lang="en-US" altLang="ko-KR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Train set : Test set = 7:3</a:t>
            </a:r>
          </a:p>
          <a:p>
            <a:r>
              <a:rPr lang="en-US" altLang="ko-KR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* </a:t>
            </a:r>
            <a:r>
              <a:rPr lang="en-US" altLang="ko-KR" sz="1400" dirty="0" err="1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Auc</a:t>
            </a:r>
            <a:r>
              <a:rPr lang="en-US" altLang="ko-KR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 &amp; Accuracy : 1000</a:t>
            </a:r>
            <a:r>
              <a:rPr lang="ko-KR" altLang="en-US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번의 시뮬레이션 결과의 평균값  </a:t>
            </a:r>
            <a:endParaRPr lang="ko-KR" altLang="en-US" sz="14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1" name="Rectangle 37"/>
          <p:cNvSpPr/>
          <p:nvPr/>
        </p:nvSpPr>
        <p:spPr>
          <a:xfrm>
            <a:off x="3847240" y="1009341"/>
            <a:ext cx="4339047" cy="466044"/>
          </a:xfrm>
          <a:prstGeom prst="rect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화재발생 </a:t>
            </a:r>
            <a:r>
              <a:rPr lang="ko-KR" altLang="en-US" sz="1600" b="1" dirty="0" err="1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예측모형</a:t>
            </a:r>
            <a:r>
              <a:rPr lang="ko-KR" altLang="en-US" sz="16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 </a:t>
            </a:r>
            <a:r>
              <a:rPr lang="ko-KR" altLang="en-US" sz="1600" b="1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구축 및 비교</a:t>
            </a:r>
          </a:p>
        </p:txBody>
      </p:sp>
      <p:sp>
        <p:nvSpPr>
          <p:cNvPr id="20" name="양쪽 모서리가 둥근 사각형 14"/>
          <p:cNvSpPr/>
          <p:nvPr/>
        </p:nvSpPr>
        <p:spPr>
          <a:xfrm>
            <a:off x="6651923" y="126256"/>
            <a:ext cx="1219336" cy="488377"/>
          </a:xfrm>
          <a:prstGeom prst="round2SameRect">
            <a:avLst>
              <a:gd name="adj1" fmla="val 46312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분석배경</a:t>
            </a:r>
            <a:endParaRPr lang="ko-KR" altLang="en-US" sz="1200" dirty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1" name="양쪽 모서리가 둥근 사각형 15"/>
          <p:cNvSpPr/>
          <p:nvPr/>
        </p:nvSpPr>
        <p:spPr>
          <a:xfrm>
            <a:off x="7883663" y="111424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EAD</a:t>
            </a:r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 전처리</a:t>
            </a:r>
            <a:endParaRPr lang="en-US" altLang="ko-KR" sz="120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2" name="양쪽 모서리가 둥근 사각형 16"/>
          <p:cNvSpPr/>
          <p:nvPr/>
        </p:nvSpPr>
        <p:spPr>
          <a:xfrm>
            <a:off x="9099815" y="109322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데이터 분석</a:t>
            </a:r>
            <a:endParaRPr lang="en-US" altLang="ko-KR" sz="1200" dirty="0" smtClean="0">
              <a:solidFill>
                <a:schemeClr val="tx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3" name="양쪽 모서리가 둥근 사각형 17"/>
          <p:cNvSpPr/>
          <p:nvPr/>
        </p:nvSpPr>
        <p:spPr>
          <a:xfrm>
            <a:off x="10302831" y="109322"/>
            <a:ext cx="1380455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활용방안 도출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cxnSp>
        <p:nvCxnSpPr>
          <p:cNvPr id="6" name="꺾인 연결선 5"/>
          <p:cNvCxnSpPr>
            <a:endCxn id="14" idx="0"/>
          </p:cNvCxnSpPr>
          <p:nvPr/>
        </p:nvCxnSpPr>
        <p:spPr>
          <a:xfrm rot="10800000" flipV="1">
            <a:off x="6170508" y="2585258"/>
            <a:ext cx="604369" cy="38557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749020" y="2970834"/>
            <a:ext cx="8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i="1" dirty="0" err="1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최종모형</a:t>
            </a:r>
            <a:endParaRPr lang="ko-KR" altLang="en-US" sz="1400" b="1" i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04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9099" y="600744"/>
            <a:ext cx="11217348" cy="58691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fontAlgn="ctr"/>
            <a:endParaRPr lang="ko-KR" altLang="ko-KR"/>
          </a:p>
        </p:txBody>
      </p:sp>
      <p:sp>
        <p:nvSpPr>
          <p:cNvPr id="28" name="TextBox 27"/>
          <p:cNvSpPr txBox="1"/>
          <p:nvPr/>
        </p:nvSpPr>
        <p:spPr>
          <a:xfrm>
            <a:off x="5115602" y="973022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분석 결과</a:t>
            </a:r>
            <a:endParaRPr lang="ko-KR" altLang="en-US" sz="2400" b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graphicFrame>
        <p:nvGraphicFramePr>
          <p:cNvPr id="11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74887"/>
              </p:ext>
            </p:extLst>
          </p:nvPr>
        </p:nvGraphicFramePr>
        <p:xfrm>
          <a:off x="1842512" y="1806964"/>
          <a:ext cx="8506974" cy="2747734"/>
        </p:xfrm>
        <a:graphic>
          <a:graphicData uri="http://schemas.openxmlformats.org/drawingml/2006/table">
            <a:tbl>
              <a:tblPr/>
              <a:tblGrid>
                <a:gridCol w="4647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4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0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47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47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47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47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47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115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833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647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47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4860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6847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14726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765721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328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gid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화재건수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면적합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소방서거리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용수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용수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2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용수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3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영화관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유흥시설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음식소매점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outlier_Y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outlier_pr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under_4m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주차민원수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지번주소 상위부분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지번주소 하위부분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8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라마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991625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2289.582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615.12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4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0.494036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13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kern="1200" dirty="0" smtClean="0">
                          <a:solidFill>
                            <a:schemeClr val="tx1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  <a:cs typeface="+mn-cs"/>
                        </a:rPr>
                        <a:t>대구 남구 </a:t>
                      </a:r>
                      <a:r>
                        <a:rPr lang="ko-KR" altLang="en-US" sz="800" b="1" i="0" kern="1200" dirty="0" err="1" smtClean="0">
                          <a:solidFill>
                            <a:schemeClr val="tx1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  <a:cs typeface="+mn-cs"/>
                        </a:rPr>
                        <a:t>대명동</a:t>
                      </a:r>
                      <a:endParaRPr lang="ko-KR" alt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kern="1200" dirty="0" smtClean="0">
                          <a:solidFill>
                            <a:schemeClr val="tx1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  <a:cs typeface="+mn-cs"/>
                        </a:rPr>
                        <a:t>2014-350</a:t>
                      </a:r>
                      <a:endParaRPr lang="ko-KR" alt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8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라마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977649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4169.811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828.24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2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10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2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0.473723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21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대구광역시 중구 도원동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3-145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번지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28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라마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996698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2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5018.45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691.87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0.349384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10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대구광역시 북구 동변동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689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번지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28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라마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991639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5474.156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129.33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23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0.331449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298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대구광역시 중구 삼덕동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가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26-9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번지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28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마마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018653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7505.832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468.59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0.330231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236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대구광역시 동구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신암동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294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번지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28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마마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012668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2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3967.921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423.86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5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0.319062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81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대구광역시 북구 복현동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338-11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번지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28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마마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010684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3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2230.281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527.33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0.317415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5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대구광역시 북구 검단동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887-67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번지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28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라마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918670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4994.456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3354.96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3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0.308276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11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대구광역시 북구 금호동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796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번지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28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마마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025772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1225.174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6032.44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0.302121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대구광역시 동구 중대동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115-14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번지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28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마마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005671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3870.258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367.64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2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5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0.301442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16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대구광역시 북구 복현동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410-17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번지</a:t>
                      </a:r>
                    </a:p>
                  </a:txBody>
                  <a:tcPr marL="4466" marR="4466" marT="59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4" name="양쪽 모서리가 둥근 사각형 14"/>
          <p:cNvSpPr/>
          <p:nvPr/>
        </p:nvSpPr>
        <p:spPr>
          <a:xfrm>
            <a:off x="6651923" y="126256"/>
            <a:ext cx="1219336" cy="488377"/>
          </a:xfrm>
          <a:prstGeom prst="round2SameRect">
            <a:avLst>
              <a:gd name="adj1" fmla="val 46312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분석배경</a:t>
            </a:r>
            <a:endParaRPr lang="ko-KR" altLang="en-US" sz="1200" dirty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5" name="양쪽 모서리가 둥근 사각형 15"/>
          <p:cNvSpPr/>
          <p:nvPr/>
        </p:nvSpPr>
        <p:spPr>
          <a:xfrm>
            <a:off x="7883663" y="111424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EAD</a:t>
            </a:r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 전처리</a:t>
            </a:r>
            <a:endParaRPr lang="en-US" altLang="ko-KR" sz="120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6" name="양쪽 모서리가 둥근 사각형 16"/>
          <p:cNvSpPr/>
          <p:nvPr/>
        </p:nvSpPr>
        <p:spPr>
          <a:xfrm>
            <a:off x="9099815" y="109322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데이터 분석</a:t>
            </a:r>
            <a:endParaRPr lang="en-US" altLang="ko-KR" sz="1200" dirty="0" smtClean="0">
              <a:solidFill>
                <a:schemeClr val="tx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7" name="양쪽 모서리가 둥근 사각형 17"/>
          <p:cNvSpPr/>
          <p:nvPr/>
        </p:nvSpPr>
        <p:spPr>
          <a:xfrm>
            <a:off x="10302831" y="109322"/>
            <a:ext cx="1380455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활용방안 도출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83154" y="4839088"/>
            <a:ext cx="90317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altLang="ko-KR" sz="1400" dirty="0" smtClean="0">
                <a:solidFill>
                  <a:srgbClr val="000000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- </a:t>
            </a:r>
            <a:r>
              <a:rPr lang="en-US" altLang="ko-KR" sz="1400" dirty="0" err="1">
                <a:solidFill>
                  <a:srgbClr val="000000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outlier_pr</a:t>
            </a:r>
            <a:r>
              <a:rPr lang="en-US" altLang="ko-KR" sz="1400" dirty="0">
                <a:solidFill>
                  <a:srgbClr val="000000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 : </a:t>
            </a:r>
            <a:r>
              <a:rPr lang="ko-KR" altLang="en-US" sz="1400" dirty="0">
                <a:solidFill>
                  <a:srgbClr val="000000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위험화재발생확률</a:t>
            </a:r>
            <a:endParaRPr lang="en-US" altLang="ko-KR" sz="1400" dirty="0">
              <a:solidFill>
                <a:srgbClr val="000000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fontAlgn="ctr"/>
            <a:endParaRPr lang="en-US" altLang="ko-KR" sz="1400" dirty="0" smtClean="0">
              <a:solidFill>
                <a:srgbClr val="000000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fontAlgn="ctr"/>
            <a:r>
              <a:rPr lang="en-US" altLang="ko-KR" sz="1400" dirty="0" smtClean="0">
                <a:solidFill>
                  <a:srgbClr val="000000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- </a:t>
            </a:r>
            <a:r>
              <a:rPr lang="ko-KR" altLang="en-US" sz="1400" dirty="0" smtClean="0">
                <a:solidFill>
                  <a:srgbClr val="000000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앞서 적합한 모델을 활용해 </a:t>
            </a:r>
            <a:r>
              <a:rPr lang="en-US" altLang="ko-KR" sz="1400" dirty="0" err="1" smtClean="0">
                <a:solidFill>
                  <a:srgbClr val="000000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outlier_pr</a:t>
            </a:r>
            <a:r>
              <a:rPr lang="ko-KR" altLang="en-US" sz="1400" dirty="0" smtClean="0">
                <a:solidFill>
                  <a:srgbClr val="000000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을 도출함</a:t>
            </a:r>
            <a:r>
              <a:rPr lang="en-US" altLang="ko-KR" sz="1400" dirty="0" smtClean="0">
                <a:solidFill>
                  <a:srgbClr val="000000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.</a:t>
            </a:r>
            <a:endParaRPr lang="en-US" altLang="ko-KR" sz="1400" dirty="0">
              <a:solidFill>
                <a:srgbClr val="000000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fontAlgn="ctr"/>
            <a:endParaRPr lang="en-US" altLang="ko-KR" sz="1400" dirty="0">
              <a:solidFill>
                <a:srgbClr val="000000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fontAlgn="ctr"/>
            <a:r>
              <a:rPr lang="en-US" altLang="ko-KR" sz="1400" dirty="0" smtClean="0">
                <a:solidFill>
                  <a:srgbClr val="000000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- </a:t>
            </a:r>
            <a:r>
              <a:rPr lang="ko-KR" altLang="en-US" sz="1400" dirty="0" smtClean="0">
                <a:solidFill>
                  <a:srgbClr val="000000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해당 값이 높은 격자는 화재 발생 위험이 높으므로</a:t>
            </a:r>
            <a:r>
              <a:rPr lang="en-US" altLang="ko-KR" sz="1400" dirty="0" smtClean="0">
                <a:solidFill>
                  <a:srgbClr val="000000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, </a:t>
            </a:r>
            <a:r>
              <a:rPr lang="ko-KR" altLang="en-US" sz="1400" dirty="0" smtClean="0">
                <a:solidFill>
                  <a:srgbClr val="000000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화재가 발생할 경우를 대비해 소방차 진입을 방해하는 불법주정차를 미리 예방할 필요가 있음</a:t>
            </a:r>
            <a:r>
              <a:rPr lang="en-US" altLang="ko-KR" sz="1400" dirty="0" smtClean="0">
                <a:solidFill>
                  <a:srgbClr val="000000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!!</a:t>
            </a:r>
          </a:p>
          <a:p>
            <a:pPr fontAlgn="ctr"/>
            <a:endParaRPr lang="en-US" altLang="ko-KR" sz="1400" dirty="0">
              <a:solidFill>
                <a:srgbClr val="000000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fontAlgn="ctr"/>
            <a:endParaRPr lang="en-US" altLang="ko-KR" sz="1400" dirty="0">
              <a:solidFill>
                <a:srgbClr val="000000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837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9099" y="600744"/>
            <a:ext cx="11217348" cy="58691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23204" y="972605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최종 불법 </a:t>
            </a:r>
            <a:r>
              <a:rPr lang="ko-KR" altLang="en-US" sz="2400" b="1" dirty="0" err="1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주정차</a:t>
            </a:r>
            <a:r>
              <a:rPr lang="ko-KR" altLang="en-US" sz="24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 우선 </a:t>
            </a:r>
            <a:r>
              <a:rPr lang="ko-KR" altLang="en-US" sz="2400" b="1" dirty="0" err="1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예방지</a:t>
            </a:r>
            <a:endParaRPr lang="ko-KR" altLang="en-US" sz="2400" b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741" y="2682237"/>
            <a:ext cx="4172952" cy="3296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그룹 3"/>
          <p:cNvGrpSpPr/>
          <p:nvPr/>
        </p:nvGrpSpPr>
        <p:grpSpPr>
          <a:xfrm>
            <a:off x="6366274" y="2682237"/>
            <a:ext cx="3775840" cy="3220850"/>
            <a:chOff x="6346328" y="1877106"/>
            <a:chExt cx="4143375" cy="2581275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6328" y="1877106"/>
              <a:ext cx="4143375" cy="258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타원 2"/>
            <p:cNvSpPr/>
            <p:nvPr/>
          </p:nvSpPr>
          <p:spPr>
            <a:xfrm>
              <a:off x="8180004" y="3032023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083765" y="1792242"/>
            <a:ext cx="4049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ko-KR" altLang="en-US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①</a:t>
            </a:r>
            <a:endParaRPr lang="en-US" altLang="ko-KR" b="1" dirty="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algn="ctr" fontAlgn="ctr"/>
            <a:r>
              <a:rPr lang="ko-KR" altLang="en-US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대구광역시</a:t>
            </a:r>
            <a:r>
              <a:rPr lang="ko-KR" altLang="ko-KR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 </a:t>
            </a:r>
            <a:r>
              <a:rPr lang="ko-KR" altLang="ko-KR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남구 </a:t>
            </a:r>
            <a:r>
              <a:rPr lang="ko-KR" altLang="ko-KR" dirty="0" err="1">
                <a:latin typeface="Yoon® 민국" panose="020B0303000000000000" pitchFamily="50" charset="-127"/>
                <a:ea typeface="Yoon® 민국" panose="020B0303000000000000" pitchFamily="50" charset="-127"/>
              </a:rPr>
              <a:t>대명동</a:t>
            </a:r>
            <a:r>
              <a:rPr lang="en-US" altLang="ko-KR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 </a:t>
            </a:r>
            <a:r>
              <a:rPr lang="en-US" altLang="ko-KR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2014-350</a:t>
            </a:r>
            <a:endParaRPr lang="ko-KR" altLang="ko-KR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3" name="양쪽 모서리가 둥근 사각형 14"/>
          <p:cNvSpPr/>
          <p:nvPr/>
        </p:nvSpPr>
        <p:spPr>
          <a:xfrm>
            <a:off x="6651923" y="126256"/>
            <a:ext cx="1219336" cy="488377"/>
          </a:xfrm>
          <a:prstGeom prst="round2SameRect">
            <a:avLst>
              <a:gd name="adj1" fmla="val 46312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분석배경</a:t>
            </a:r>
            <a:endParaRPr lang="ko-KR" altLang="en-US" sz="1200" dirty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4" name="양쪽 모서리가 둥근 사각형 15"/>
          <p:cNvSpPr/>
          <p:nvPr/>
        </p:nvSpPr>
        <p:spPr>
          <a:xfrm>
            <a:off x="7883663" y="111424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EAD</a:t>
            </a:r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 전처리</a:t>
            </a:r>
            <a:endParaRPr lang="en-US" altLang="ko-KR" sz="120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5" name="양쪽 모서리가 둥근 사각형 16"/>
          <p:cNvSpPr/>
          <p:nvPr/>
        </p:nvSpPr>
        <p:spPr>
          <a:xfrm>
            <a:off x="9099815" y="109322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데이터 분석</a:t>
            </a:r>
            <a:endParaRPr lang="en-US" altLang="ko-KR" sz="1200" dirty="0" smtClean="0">
              <a:solidFill>
                <a:schemeClr val="tx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6" name="양쪽 모서리가 둥근 사각형 17"/>
          <p:cNvSpPr/>
          <p:nvPr/>
        </p:nvSpPr>
        <p:spPr>
          <a:xfrm>
            <a:off x="10302831" y="109322"/>
            <a:ext cx="1380455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활용방안 도출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110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9099" y="600744"/>
            <a:ext cx="11217348" cy="58691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10356" y="1806964"/>
            <a:ext cx="4389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ko-KR" altLang="en-US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②</a:t>
            </a:r>
            <a:endParaRPr lang="en-US" altLang="ko-KR" b="1" dirty="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algn="ctr" fontAlgn="ctr"/>
            <a:r>
              <a:rPr lang="ko-KR" altLang="en-US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대구광역시 </a:t>
            </a:r>
            <a:r>
              <a:rPr lang="ko-KR" altLang="en-US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중구 도원동 </a:t>
            </a:r>
            <a:r>
              <a:rPr lang="en-US" altLang="ko-KR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3-145</a:t>
            </a:r>
            <a:r>
              <a:rPr lang="ko-KR" altLang="en-US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번지 </a:t>
            </a:r>
            <a:endParaRPr lang="ko-KR" altLang="ko-KR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846" y="2757070"/>
            <a:ext cx="4129549" cy="314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그룹 4"/>
          <p:cNvGrpSpPr/>
          <p:nvPr/>
        </p:nvGrpSpPr>
        <p:grpSpPr>
          <a:xfrm>
            <a:off x="6375411" y="2757070"/>
            <a:ext cx="3830390" cy="3141338"/>
            <a:chOff x="6451974" y="2991085"/>
            <a:chExt cx="3735978" cy="2548792"/>
          </a:xfrm>
        </p:grpSpPr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1974" y="2991085"/>
              <a:ext cx="3735978" cy="2548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타원 13"/>
            <p:cNvSpPr/>
            <p:nvPr/>
          </p:nvSpPr>
          <p:spPr>
            <a:xfrm>
              <a:off x="8505840" y="4177215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양쪽 모서리가 둥근 사각형 14"/>
          <p:cNvSpPr/>
          <p:nvPr/>
        </p:nvSpPr>
        <p:spPr>
          <a:xfrm>
            <a:off x="6651923" y="126256"/>
            <a:ext cx="1219336" cy="488377"/>
          </a:xfrm>
          <a:prstGeom prst="round2SameRect">
            <a:avLst>
              <a:gd name="adj1" fmla="val 46312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분석배경</a:t>
            </a:r>
            <a:endParaRPr lang="ko-KR" altLang="en-US" sz="1200" dirty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7" name="양쪽 모서리가 둥근 사각형 15"/>
          <p:cNvSpPr/>
          <p:nvPr/>
        </p:nvSpPr>
        <p:spPr>
          <a:xfrm>
            <a:off x="7883663" y="111424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EAD</a:t>
            </a:r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 전처리</a:t>
            </a:r>
            <a:endParaRPr lang="en-US" altLang="ko-KR" sz="120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9" name="양쪽 모서리가 둥근 사각형 16"/>
          <p:cNvSpPr/>
          <p:nvPr/>
        </p:nvSpPr>
        <p:spPr>
          <a:xfrm>
            <a:off x="9099815" y="109322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데이터 분석</a:t>
            </a:r>
            <a:endParaRPr lang="en-US" altLang="ko-KR" sz="1200" dirty="0" smtClean="0">
              <a:solidFill>
                <a:schemeClr val="tx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30" name="양쪽 모서리가 둥근 사각형 17"/>
          <p:cNvSpPr/>
          <p:nvPr/>
        </p:nvSpPr>
        <p:spPr>
          <a:xfrm>
            <a:off x="10302831" y="109322"/>
            <a:ext cx="1380455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활용방안 도출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23204" y="972605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최종 불법 </a:t>
            </a:r>
            <a:r>
              <a:rPr lang="ko-KR" altLang="en-US" sz="2400" b="1" dirty="0" err="1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주정차</a:t>
            </a:r>
            <a:r>
              <a:rPr lang="ko-KR" altLang="en-US" sz="24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 우선 </a:t>
            </a:r>
            <a:r>
              <a:rPr lang="ko-KR" altLang="en-US" sz="2400" b="1" dirty="0" err="1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예방지</a:t>
            </a:r>
            <a:endParaRPr lang="ko-KR" altLang="en-US" sz="2400" b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09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9099" y="600744"/>
            <a:ext cx="11217348" cy="58691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grpSp>
        <p:nvGrpSpPr>
          <p:cNvPr id="13" name="그룹 2"/>
          <p:cNvGrpSpPr/>
          <p:nvPr/>
        </p:nvGrpSpPr>
        <p:grpSpPr>
          <a:xfrm>
            <a:off x="6340805" y="2748366"/>
            <a:ext cx="3756921" cy="3163867"/>
            <a:chOff x="6391912" y="2683928"/>
            <a:chExt cx="4097791" cy="2743220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1912" y="2683928"/>
              <a:ext cx="4097791" cy="274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타원 14"/>
            <p:cNvSpPr/>
            <p:nvPr/>
          </p:nvSpPr>
          <p:spPr>
            <a:xfrm>
              <a:off x="8520132" y="3892785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3476682" y="1796374"/>
            <a:ext cx="5301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ko-KR" altLang="en-US" b="1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③</a:t>
            </a:r>
            <a:endParaRPr lang="en-US" altLang="ko-KR" b="1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algn="ctr" fontAlgn="ctr"/>
            <a:r>
              <a:rPr lang="ko-KR" altLang="en-US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대구광역시 </a:t>
            </a:r>
            <a:r>
              <a:rPr lang="ko-KR" altLang="en-US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북구 </a:t>
            </a:r>
            <a:r>
              <a:rPr lang="ko-KR" altLang="en-US" dirty="0" err="1">
                <a:latin typeface="Yoon® 민국" panose="020B0303000000000000" pitchFamily="50" charset="-127"/>
                <a:ea typeface="Yoon® 민국" panose="020B0303000000000000" pitchFamily="50" charset="-127"/>
              </a:rPr>
              <a:t>동변동</a:t>
            </a:r>
            <a:r>
              <a:rPr lang="ko-KR" altLang="en-US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 </a:t>
            </a:r>
            <a:r>
              <a:rPr lang="en-US" altLang="ko-KR">
                <a:latin typeface="Yoon® 민국" panose="020B0303000000000000" pitchFamily="50" charset="-127"/>
                <a:ea typeface="Yoon® 민국" panose="020B0303000000000000" pitchFamily="50" charset="-127"/>
              </a:rPr>
              <a:t>689</a:t>
            </a:r>
            <a:r>
              <a:rPr lang="ko-KR" altLang="en-US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번지</a:t>
            </a:r>
            <a:endParaRPr lang="ko-KR" altLang="ko-KR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645" y="2712795"/>
            <a:ext cx="4161208" cy="323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양쪽 모서리가 둥근 사각형 14"/>
          <p:cNvSpPr/>
          <p:nvPr/>
        </p:nvSpPr>
        <p:spPr>
          <a:xfrm>
            <a:off x="6651923" y="126256"/>
            <a:ext cx="1219336" cy="488377"/>
          </a:xfrm>
          <a:prstGeom prst="round2SameRect">
            <a:avLst>
              <a:gd name="adj1" fmla="val 46312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분석배경</a:t>
            </a:r>
            <a:endParaRPr lang="ko-KR" altLang="en-US" sz="1200" dirty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7" name="양쪽 모서리가 둥근 사각형 15"/>
          <p:cNvSpPr/>
          <p:nvPr/>
        </p:nvSpPr>
        <p:spPr>
          <a:xfrm>
            <a:off x="7883663" y="111424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EAD</a:t>
            </a:r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 전처리</a:t>
            </a:r>
            <a:endParaRPr lang="en-US" altLang="ko-KR" sz="120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9" name="양쪽 모서리가 둥근 사각형 16"/>
          <p:cNvSpPr/>
          <p:nvPr/>
        </p:nvSpPr>
        <p:spPr>
          <a:xfrm>
            <a:off x="9099815" y="109322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데이터 분석</a:t>
            </a:r>
            <a:endParaRPr lang="en-US" altLang="ko-KR" sz="1200" dirty="0" smtClean="0">
              <a:solidFill>
                <a:schemeClr val="tx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30" name="양쪽 모서리가 둥근 사각형 17"/>
          <p:cNvSpPr/>
          <p:nvPr/>
        </p:nvSpPr>
        <p:spPr>
          <a:xfrm>
            <a:off x="10302831" y="109322"/>
            <a:ext cx="1380455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활용방안 도출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23204" y="972605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최종 불법 </a:t>
            </a:r>
            <a:r>
              <a:rPr lang="ko-KR" altLang="en-US" sz="2400" b="1" dirty="0" err="1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주정차</a:t>
            </a:r>
            <a:r>
              <a:rPr lang="ko-KR" altLang="en-US" sz="24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 우선 </a:t>
            </a:r>
            <a:r>
              <a:rPr lang="ko-KR" altLang="en-US" sz="2400" b="1" dirty="0" err="1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예방지</a:t>
            </a:r>
            <a:endParaRPr lang="ko-KR" altLang="en-US" sz="2400" b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170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9099" y="600744"/>
            <a:ext cx="11217348" cy="58691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51531" y="1841149"/>
            <a:ext cx="6288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ko-KR" altLang="en-US" b="1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④</a:t>
            </a:r>
            <a:endParaRPr lang="en-US" altLang="ko-KR" b="1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algn="ctr" fontAlgn="ctr"/>
            <a:r>
              <a:rPr lang="ko-KR" altLang="en-US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대구광역시 </a:t>
            </a:r>
            <a:r>
              <a:rPr lang="ko-KR" altLang="en-US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북구 복현동 </a:t>
            </a:r>
            <a:r>
              <a:rPr lang="en-US" altLang="ko-KR">
                <a:latin typeface="Yoon® 민국" panose="020B0303000000000000" pitchFamily="50" charset="-127"/>
                <a:ea typeface="Yoon® 민국" panose="020B0303000000000000" pitchFamily="50" charset="-127"/>
              </a:rPr>
              <a:t>338-11</a:t>
            </a:r>
            <a:r>
              <a:rPr lang="ko-KR" altLang="en-US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번지</a:t>
            </a:r>
            <a:endParaRPr lang="ko-KR" altLang="ko-KR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329" y="2724724"/>
            <a:ext cx="4252786" cy="3304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그룹 3"/>
          <p:cNvGrpSpPr/>
          <p:nvPr/>
        </p:nvGrpSpPr>
        <p:grpSpPr>
          <a:xfrm>
            <a:off x="6354809" y="2711661"/>
            <a:ext cx="3889090" cy="3331072"/>
            <a:chOff x="6363516" y="2702998"/>
            <a:chExt cx="4324350" cy="2724150"/>
          </a:xfrm>
        </p:grpSpPr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3516" y="2702998"/>
              <a:ext cx="4324350" cy="2724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타원 13"/>
            <p:cNvSpPr/>
            <p:nvPr/>
          </p:nvSpPr>
          <p:spPr>
            <a:xfrm>
              <a:off x="8507069" y="3905848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양쪽 모서리가 둥근 사각형 14"/>
          <p:cNvSpPr/>
          <p:nvPr/>
        </p:nvSpPr>
        <p:spPr>
          <a:xfrm>
            <a:off x="6651923" y="126256"/>
            <a:ext cx="1219336" cy="488377"/>
          </a:xfrm>
          <a:prstGeom prst="round2SameRect">
            <a:avLst>
              <a:gd name="adj1" fmla="val 46312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분석배경</a:t>
            </a:r>
            <a:endParaRPr lang="ko-KR" altLang="en-US" sz="1200" dirty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3" name="양쪽 모서리가 둥근 사각형 15"/>
          <p:cNvSpPr/>
          <p:nvPr/>
        </p:nvSpPr>
        <p:spPr>
          <a:xfrm>
            <a:off x="7883663" y="111424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EAD</a:t>
            </a:r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 전처리</a:t>
            </a:r>
            <a:endParaRPr lang="en-US" altLang="ko-KR" sz="120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4" name="양쪽 모서리가 둥근 사각형 16"/>
          <p:cNvSpPr/>
          <p:nvPr/>
        </p:nvSpPr>
        <p:spPr>
          <a:xfrm>
            <a:off x="9099815" y="109322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데이터 분석</a:t>
            </a:r>
            <a:endParaRPr lang="en-US" altLang="ko-KR" sz="1200" dirty="0" smtClean="0">
              <a:solidFill>
                <a:schemeClr val="tx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5" name="양쪽 모서리가 둥근 사각형 17"/>
          <p:cNvSpPr/>
          <p:nvPr/>
        </p:nvSpPr>
        <p:spPr>
          <a:xfrm>
            <a:off x="10302831" y="109322"/>
            <a:ext cx="1380455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활용방안 도출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23204" y="972605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최종 불법 </a:t>
            </a:r>
            <a:r>
              <a:rPr lang="ko-KR" altLang="en-US" sz="2400" b="1" dirty="0" err="1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주정차</a:t>
            </a:r>
            <a:r>
              <a:rPr lang="ko-KR" altLang="en-US" sz="24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 우선 </a:t>
            </a:r>
            <a:r>
              <a:rPr lang="ko-KR" altLang="en-US" sz="2400" b="1" dirty="0" err="1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예방지</a:t>
            </a:r>
            <a:endParaRPr lang="ko-KR" altLang="en-US" sz="2400" b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033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9099" y="600744"/>
            <a:ext cx="11217348" cy="58691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17828" y="1854385"/>
            <a:ext cx="3556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ko-KR" altLang="en-US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⑤</a:t>
            </a:r>
            <a:endParaRPr lang="en-US" altLang="ko-KR" b="1" dirty="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algn="ctr" fontAlgn="ctr"/>
            <a:r>
              <a:rPr lang="ko-KR" altLang="en-US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대구광역시 북구 </a:t>
            </a:r>
            <a:r>
              <a:rPr lang="ko-KR" altLang="en-US" dirty="0" err="1">
                <a:latin typeface="Yoon® 민국" panose="020B0303000000000000" pitchFamily="50" charset="-127"/>
                <a:ea typeface="Yoon® 민국" panose="020B0303000000000000" pitchFamily="50" charset="-127"/>
              </a:rPr>
              <a:t>복현동</a:t>
            </a:r>
            <a:r>
              <a:rPr lang="ko-KR" altLang="en-US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 </a:t>
            </a:r>
            <a:r>
              <a:rPr lang="en-US" altLang="ko-KR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28-37</a:t>
            </a:r>
            <a:endParaRPr lang="ko-KR" altLang="ko-KR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994" y="2737959"/>
            <a:ext cx="4322167" cy="3325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222" y="2737959"/>
            <a:ext cx="3964488" cy="3325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양쪽 모서리가 둥근 사각형 14"/>
          <p:cNvSpPr/>
          <p:nvPr/>
        </p:nvSpPr>
        <p:spPr>
          <a:xfrm>
            <a:off x="6651923" y="126256"/>
            <a:ext cx="1219336" cy="488377"/>
          </a:xfrm>
          <a:prstGeom prst="round2SameRect">
            <a:avLst>
              <a:gd name="adj1" fmla="val 46312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분석배경</a:t>
            </a:r>
            <a:endParaRPr lang="ko-KR" altLang="en-US" sz="1200" dirty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6" name="양쪽 모서리가 둥근 사각형 15"/>
          <p:cNvSpPr/>
          <p:nvPr/>
        </p:nvSpPr>
        <p:spPr>
          <a:xfrm>
            <a:off x="7883663" y="111424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EAD</a:t>
            </a:r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 전처리</a:t>
            </a:r>
            <a:endParaRPr lang="en-US" altLang="ko-KR" sz="120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9099815" y="109322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데이터 분석</a:t>
            </a:r>
            <a:endParaRPr lang="en-US" altLang="ko-KR" sz="1200" dirty="0" smtClean="0">
              <a:solidFill>
                <a:schemeClr val="tx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8" name="양쪽 모서리가 둥근 사각형 17"/>
          <p:cNvSpPr/>
          <p:nvPr/>
        </p:nvSpPr>
        <p:spPr>
          <a:xfrm>
            <a:off x="10302831" y="109322"/>
            <a:ext cx="1380455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활용방안 도출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23204" y="972605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최종 불법 </a:t>
            </a:r>
            <a:r>
              <a:rPr lang="ko-KR" altLang="en-US" sz="2400" b="1" dirty="0" err="1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주정차</a:t>
            </a:r>
            <a:r>
              <a:rPr lang="ko-KR" altLang="en-US" sz="24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 우선 </a:t>
            </a:r>
            <a:r>
              <a:rPr lang="ko-KR" altLang="en-US" sz="2400" b="1" dirty="0" err="1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예방지</a:t>
            </a:r>
            <a:endParaRPr lang="ko-KR" altLang="en-US" sz="2400" b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688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9099" y="600744"/>
            <a:ext cx="11217348" cy="58691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068640" y="1090514"/>
            <a:ext cx="4331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어떻게 활용할 것인가</a:t>
            </a:r>
            <a:r>
              <a:rPr lang="en-US" altLang="ko-KR" sz="24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?</a:t>
            </a:r>
            <a:endParaRPr lang="ko-KR" altLang="en-US" sz="2400" b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10001" y="1873336"/>
            <a:ext cx="857554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1. </a:t>
            </a:r>
            <a:r>
              <a:rPr lang="ko-KR" altLang="en-US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해당 분석 모형을 활용해 화재발생 위험을 예측하고</a:t>
            </a:r>
            <a:r>
              <a:rPr lang="en-US" altLang="ko-KR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, </a:t>
            </a:r>
            <a:r>
              <a:rPr lang="ko-KR" altLang="en-US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그것을 기반으로 불법 </a:t>
            </a:r>
            <a:r>
              <a:rPr lang="ko-KR" altLang="en-US" sz="1400" dirty="0" err="1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주정차</a:t>
            </a:r>
            <a:r>
              <a:rPr lang="ko-KR" altLang="en-US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 단속 구간에 대한 우선 순위를 선정함으로써 의사결정을 지원할 수 있음</a:t>
            </a:r>
            <a:r>
              <a:rPr lang="en-US" altLang="ko-KR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.</a:t>
            </a:r>
            <a:endParaRPr lang="en-US" altLang="ko-KR" sz="14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endParaRPr lang="en-US" altLang="ko-KR" sz="1400" dirty="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r>
              <a:rPr lang="en-US" altLang="ko-KR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2. </a:t>
            </a:r>
            <a:r>
              <a:rPr lang="ko-KR" altLang="en-US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분석 결과 선정된 불법 </a:t>
            </a:r>
            <a:r>
              <a:rPr lang="ko-KR" altLang="en-US" sz="1400" dirty="0" err="1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주정차</a:t>
            </a:r>
            <a:r>
              <a:rPr lang="ko-KR" altLang="en-US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 우선 </a:t>
            </a:r>
            <a:r>
              <a:rPr lang="ko-KR" altLang="en-US" sz="1400" dirty="0" err="1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예방지를</a:t>
            </a:r>
            <a:r>
              <a:rPr lang="ko-KR" altLang="en-US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 대상으로 해당 방안들을 우선적으로 적용해 불법 </a:t>
            </a:r>
            <a:r>
              <a:rPr lang="ko-KR" altLang="en-US" sz="1400" dirty="0" err="1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주정차를</a:t>
            </a:r>
            <a:r>
              <a:rPr lang="ko-KR" altLang="en-US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 감소시킬 수 있을 뿐만 아니라 만약 화재가 발생할 시 원활한 소방차 진입을 통해 화재 피해 감소가 기대됨</a:t>
            </a:r>
            <a:r>
              <a:rPr lang="en-US" altLang="ko-KR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.</a:t>
            </a:r>
            <a:r>
              <a:rPr lang="ko-KR" altLang="en-US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 </a:t>
            </a:r>
            <a:endParaRPr lang="en-US" altLang="ko-KR" sz="1400" dirty="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endParaRPr lang="en-US" altLang="ko-KR" sz="1400" dirty="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r>
              <a:rPr lang="en-US" altLang="ko-KR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- </a:t>
            </a:r>
            <a:r>
              <a:rPr lang="ko-KR" altLang="en-US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활용 방안</a:t>
            </a:r>
            <a:endParaRPr lang="en-US" altLang="ko-KR" sz="1400" dirty="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endParaRPr lang="en-US" sz="14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시</a:t>
            </a:r>
            <a:r>
              <a:rPr lang="ko-KR" altLang="en-US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내버스 탑재 단속</a:t>
            </a:r>
            <a:endParaRPr lang="en-US" sz="14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주정차</a:t>
            </a:r>
            <a:r>
              <a:rPr lang="ko-KR" altLang="en-US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 금지 </a:t>
            </a:r>
            <a:r>
              <a:rPr lang="ko-KR" altLang="en-US" sz="1400" dirty="0" err="1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표시판</a:t>
            </a:r>
            <a:r>
              <a:rPr lang="ko-KR" altLang="en-US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 설치 </a:t>
            </a:r>
            <a:endParaRPr lang="en-US" sz="14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주차가능대수 표지판 설치</a:t>
            </a:r>
            <a:endParaRPr lang="en-US" sz="14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자투리땅 활용 주차장</a:t>
            </a:r>
            <a:endParaRPr lang="en-US" sz="14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소방차 </a:t>
            </a:r>
            <a:r>
              <a:rPr lang="ko-KR" altLang="en-US" sz="1400" dirty="0" err="1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진입구</a:t>
            </a:r>
            <a:r>
              <a:rPr lang="ko-KR" altLang="en-US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 표시</a:t>
            </a:r>
            <a:endParaRPr lang="en-US" altLang="ko-KR" sz="1400" dirty="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sz="14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r>
              <a:rPr lang="en-US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3</a:t>
            </a:r>
            <a:r>
              <a:rPr lang="en-US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. </a:t>
            </a:r>
            <a:r>
              <a:rPr lang="ko-KR" altLang="en-US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타 지역 데이터가 확보된다면</a:t>
            </a:r>
            <a:r>
              <a:rPr lang="en-US" altLang="ko-KR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, </a:t>
            </a:r>
            <a:r>
              <a:rPr lang="ko-KR" altLang="en-US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대구시 외 새로운 지역에도 확산 적용 가능</a:t>
            </a:r>
            <a:endParaRPr lang="en-US" sz="1400" dirty="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9" name="양쪽 모서리가 둥근 사각형 14"/>
          <p:cNvSpPr/>
          <p:nvPr/>
        </p:nvSpPr>
        <p:spPr>
          <a:xfrm>
            <a:off x="6677323" y="126256"/>
            <a:ext cx="1219336" cy="488377"/>
          </a:xfrm>
          <a:prstGeom prst="round2SameRect">
            <a:avLst>
              <a:gd name="adj1" fmla="val 46312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분석배경</a:t>
            </a:r>
            <a:endParaRPr lang="ko-KR" altLang="en-US" sz="1200" dirty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0" name="양쪽 모서리가 둥근 사각형 15"/>
          <p:cNvSpPr/>
          <p:nvPr/>
        </p:nvSpPr>
        <p:spPr>
          <a:xfrm>
            <a:off x="7909063" y="111424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EAD</a:t>
            </a:r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 전처리</a:t>
            </a:r>
            <a:endParaRPr lang="en-US" altLang="ko-KR" sz="120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1" name="양쪽 모서리가 둥근 사각형 16"/>
          <p:cNvSpPr/>
          <p:nvPr/>
        </p:nvSpPr>
        <p:spPr>
          <a:xfrm>
            <a:off x="9125215" y="109322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데이터 분석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2" name="양쪽 모서리가 둥근 사각형 17"/>
          <p:cNvSpPr/>
          <p:nvPr/>
        </p:nvSpPr>
        <p:spPr>
          <a:xfrm>
            <a:off x="10328231" y="109322"/>
            <a:ext cx="1380455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활용방안 도출</a:t>
            </a:r>
            <a:endParaRPr lang="en-US" altLang="ko-KR" sz="1200" dirty="0" smtClean="0">
              <a:solidFill>
                <a:schemeClr val="tx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21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9099" y="600744"/>
            <a:ext cx="11217348" cy="58691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008340" y="1934730"/>
            <a:ext cx="56104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골든타임이란 소방관 개입시간이 </a:t>
            </a:r>
            <a:r>
              <a:rPr lang="en-US" altLang="ko-KR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5-8</a:t>
            </a:r>
            <a:r>
              <a:rPr lang="ko-KR" altLang="en-US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분 이내가 되어야지만</a:t>
            </a:r>
            <a:endParaRPr lang="en-US" altLang="ko-KR" sz="1600" dirty="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algn="ctr"/>
            <a:r>
              <a:rPr lang="ko-KR" altLang="en-US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해당 건물을 화재로부터 보호할 수 있다는 전제하에</a:t>
            </a:r>
            <a:endParaRPr lang="en-US" altLang="ko-KR" sz="1600" dirty="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algn="ctr"/>
            <a:r>
              <a:rPr lang="en-US" altLang="ko-KR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119 </a:t>
            </a:r>
            <a:r>
              <a:rPr lang="ko-KR" altLang="en-US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신고접수로 인지한 상황에서 소방차가 차고를</a:t>
            </a:r>
            <a:endParaRPr lang="en-US" altLang="ko-KR" sz="1600" dirty="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algn="ctr"/>
            <a:r>
              <a:rPr lang="ko-KR" altLang="en-US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나간 시간부터 현장 도착시간까지의 총 소요시간이</a:t>
            </a:r>
            <a:endParaRPr lang="en-US" altLang="ko-KR" sz="1600" dirty="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algn="ctr"/>
            <a:r>
              <a:rPr lang="en-US" altLang="ko-KR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5</a:t>
            </a:r>
            <a:r>
              <a:rPr lang="ko-KR" altLang="en-US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분 이내로 권고하고 있다</a:t>
            </a:r>
            <a:r>
              <a:rPr lang="en-US" altLang="ko-KR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.</a:t>
            </a:r>
          </a:p>
          <a:p>
            <a:pPr algn="ctr"/>
            <a:endParaRPr lang="en-US" altLang="ko-KR" sz="1600" dirty="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algn="ctr"/>
            <a:r>
              <a:rPr lang="ko-KR" altLang="en-US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골든타임의 정의와 기준을 정립함으로써</a:t>
            </a:r>
            <a:endParaRPr lang="en-US" altLang="ko-KR" sz="1600" dirty="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algn="ctr"/>
            <a:r>
              <a:rPr lang="ko-KR" altLang="en-US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화재 및 재난 발생 시 시간에 대한 중요성을 인지함으로써 </a:t>
            </a:r>
            <a:endParaRPr lang="en-US" altLang="ko-KR" sz="1600" dirty="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algn="ctr"/>
            <a:r>
              <a:rPr lang="ko-KR" altLang="en-US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화재진압 및 구조</a:t>
            </a:r>
            <a:r>
              <a:rPr lang="en-US" altLang="ko-KR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, </a:t>
            </a:r>
            <a:r>
              <a:rPr lang="ko-KR" altLang="en-US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구급활동에 필요한 주변의 협조를 얻을 수 있다</a:t>
            </a:r>
            <a:r>
              <a:rPr lang="en-US" altLang="ko-KR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.</a:t>
            </a:r>
            <a:endParaRPr lang="en-US" sz="16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024717" y="4383090"/>
            <a:ext cx="3458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출처</a:t>
            </a:r>
            <a:r>
              <a:rPr lang="en-US" altLang="ko-KR" sz="12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: </a:t>
            </a:r>
            <a:r>
              <a:rPr lang="ko-KR" altLang="en-US" sz="12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한국방재학회논문집</a:t>
            </a:r>
            <a:r>
              <a:rPr lang="en-US" altLang="ko-KR" sz="12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, </a:t>
            </a:r>
            <a:r>
              <a:rPr lang="ko-KR" altLang="en-US" sz="12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제</a:t>
            </a:r>
            <a:r>
              <a:rPr lang="en-US" altLang="ko-KR" sz="12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18</a:t>
            </a:r>
            <a:r>
              <a:rPr lang="ko-KR" altLang="en-US" sz="12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권 </a:t>
            </a:r>
            <a:r>
              <a:rPr lang="en-US" altLang="ko-KR" sz="12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5</a:t>
            </a:r>
            <a:r>
              <a:rPr lang="ko-KR" altLang="en-US" sz="12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호 </a:t>
            </a:r>
            <a:r>
              <a:rPr lang="en-US" altLang="ko-KR" sz="12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2018</a:t>
            </a:r>
            <a:r>
              <a:rPr lang="ko-KR" altLang="en-US" sz="12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년 </a:t>
            </a:r>
            <a:r>
              <a:rPr lang="en-US" altLang="ko-KR" sz="12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8</a:t>
            </a:r>
            <a:r>
              <a:rPr lang="ko-KR" altLang="en-US" sz="12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월</a:t>
            </a:r>
            <a:endParaRPr lang="en-US" sz="12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2" name="Rectangle 2"/>
          <p:cNvSpPr/>
          <p:nvPr/>
        </p:nvSpPr>
        <p:spPr>
          <a:xfrm>
            <a:off x="3247451" y="5248965"/>
            <a:ext cx="6026100" cy="87537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3" name="갈매기형 수장 2"/>
          <p:cNvSpPr/>
          <p:nvPr/>
        </p:nvSpPr>
        <p:spPr>
          <a:xfrm rot="10800000">
            <a:off x="5965758" y="5428057"/>
            <a:ext cx="432587" cy="608885"/>
          </a:xfrm>
          <a:prstGeom prst="chevron">
            <a:avLst>
              <a:gd name="adj" fmla="val 68183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47451" y="5351910"/>
            <a:ext cx="2820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화재 출동 </a:t>
            </a:r>
            <a:r>
              <a:rPr lang="en-US" altLang="ko-KR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7</a:t>
            </a:r>
            <a:r>
              <a:rPr lang="ko-KR" altLang="en-US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분 이내 도착 시 피해액</a:t>
            </a:r>
            <a:endParaRPr lang="en-US" sz="14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92783" y="5652631"/>
            <a:ext cx="1917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평균 </a:t>
            </a:r>
            <a:r>
              <a:rPr lang="en-US" altLang="ko-KR" sz="20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550</a:t>
            </a:r>
            <a:r>
              <a:rPr lang="ko-KR" altLang="en-US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여 만원</a:t>
            </a:r>
            <a:endParaRPr lang="en-US" b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52578" y="5345772"/>
            <a:ext cx="2820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화재 출동 </a:t>
            </a:r>
            <a:r>
              <a:rPr lang="en-US" altLang="ko-KR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7</a:t>
            </a:r>
            <a:r>
              <a:rPr lang="ko-KR" altLang="en-US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분 이후 도착 시 피해액</a:t>
            </a:r>
            <a:endParaRPr lang="en-US" sz="14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11013" y="5641224"/>
            <a:ext cx="2092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평균 </a:t>
            </a:r>
            <a:r>
              <a:rPr lang="en-US" altLang="ko-KR" sz="20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1,130</a:t>
            </a:r>
            <a:r>
              <a:rPr lang="ko-KR" altLang="en-US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여 만원</a:t>
            </a:r>
            <a:endParaRPr lang="en-US" b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08" y="1694330"/>
            <a:ext cx="4906673" cy="29657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/>
          <p:cNvSpPr txBox="1"/>
          <p:nvPr/>
        </p:nvSpPr>
        <p:spPr>
          <a:xfrm>
            <a:off x="994661" y="4692293"/>
            <a:ext cx="5060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9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화재가 성장기를 거쳐 최전성기</a:t>
            </a:r>
            <a:r>
              <a:rPr lang="en-US" altLang="ko-KR" sz="9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(</a:t>
            </a:r>
            <a:r>
              <a:rPr lang="ko-KR" altLang="en-US" sz="9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플래시오버</a:t>
            </a:r>
            <a:r>
              <a:rPr lang="en-US" altLang="ko-KR" sz="9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)</a:t>
            </a:r>
            <a:r>
              <a:rPr lang="ko-KR" altLang="en-US" sz="9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에 도달하면</a:t>
            </a:r>
            <a:r>
              <a:rPr lang="en-US" altLang="ko-KR" sz="9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, </a:t>
            </a:r>
            <a:r>
              <a:rPr lang="ko-KR" altLang="en-US" sz="9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다른 건물로 번지며 화재 규모가 급속도로 </a:t>
            </a:r>
            <a:r>
              <a:rPr lang="ko-KR" altLang="en-US" sz="90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커진다</a:t>
            </a:r>
            <a:r>
              <a:rPr lang="en-US" altLang="ko-KR" sz="90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. </a:t>
            </a:r>
            <a:r>
              <a:rPr lang="ko-KR" altLang="en-US" sz="90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또한</a:t>
            </a:r>
            <a:r>
              <a:rPr lang="en-US" altLang="ko-KR" sz="9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, </a:t>
            </a:r>
            <a:r>
              <a:rPr lang="ko-KR" altLang="en-US" sz="9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최전성기에 도달하면 쉽게 진화가 힘들어 진다</a:t>
            </a:r>
            <a:r>
              <a:rPr lang="en-US" altLang="ko-KR" sz="9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.</a:t>
            </a:r>
            <a:endParaRPr lang="en-US" sz="9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9" name="Rectangle 37"/>
          <p:cNvSpPr/>
          <p:nvPr/>
        </p:nvSpPr>
        <p:spPr>
          <a:xfrm>
            <a:off x="3928249" y="979162"/>
            <a:ext cx="4339047" cy="466044"/>
          </a:xfrm>
          <a:prstGeom prst="rect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골든타임의</a:t>
            </a:r>
            <a:r>
              <a:rPr lang="ko-KR" altLang="en-US" sz="16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 중요성</a:t>
            </a:r>
            <a:endParaRPr lang="en-US" sz="1600" b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8" name="양쪽 모서리가 둥근 사각형 14"/>
          <p:cNvSpPr/>
          <p:nvPr/>
        </p:nvSpPr>
        <p:spPr>
          <a:xfrm>
            <a:off x="6651923" y="126256"/>
            <a:ext cx="1219336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rgbClr val="263238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분석배경</a:t>
            </a:r>
            <a:endParaRPr lang="ko-KR" altLang="en-US" sz="1200" dirty="0">
              <a:solidFill>
                <a:srgbClr val="263238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9" name="양쪽 모서리가 둥근 사각형 15"/>
          <p:cNvSpPr/>
          <p:nvPr/>
        </p:nvSpPr>
        <p:spPr>
          <a:xfrm>
            <a:off x="7883663" y="111424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EDA </a:t>
            </a:r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전처리</a:t>
            </a:r>
            <a:endParaRPr lang="en-US" altLang="ko-KR" sz="120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30" name="양쪽 모서리가 둥근 사각형 16"/>
          <p:cNvSpPr/>
          <p:nvPr/>
        </p:nvSpPr>
        <p:spPr>
          <a:xfrm>
            <a:off x="9099815" y="109322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데이터 분석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31" name="양쪽 모서리가 둥근 사각형 17"/>
          <p:cNvSpPr/>
          <p:nvPr/>
        </p:nvSpPr>
        <p:spPr>
          <a:xfrm>
            <a:off x="10302831" y="109322"/>
            <a:ext cx="1380455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활용방안 도출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809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9099" y="600744"/>
            <a:ext cx="11217348" cy="58691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04813" y="820249"/>
            <a:ext cx="1785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활용방안 </a:t>
            </a:r>
            <a:r>
              <a:rPr lang="en-US" altLang="ko-KR" sz="24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1</a:t>
            </a:r>
            <a:endParaRPr lang="ko-KR" altLang="en-US" sz="2400" b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3" name="Rectangle 2"/>
          <p:cNvSpPr/>
          <p:nvPr/>
        </p:nvSpPr>
        <p:spPr>
          <a:xfrm>
            <a:off x="1012723" y="1501419"/>
            <a:ext cx="6524764" cy="45601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49283" y="1829514"/>
            <a:ext cx="2294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[</a:t>
            </a:r>
            <a:r>
              <a:rPr lang="ko-KR" altLang="en-US" sz="20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시내버스탑재 단속</a:t>
            </a:r>
            <a:r>
              <a:rPr lang="en-US" altLang="ko-KR" sz="20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]</a:t>
            </a:r>
            <a:endParaRPr lang="ko-KR" altLang="en-US" sz="2000" b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21999" y="2534017"/>
            <a:ext cx="595995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대구에서 시행하고 있는 </a:t>
            </a:r>
            <a:r>
              <a:rPr lang="ko-KR" altLang="en-US" sz="16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시내버스 탑재 </a:t>
            </a:r>
            <a:r>
              <a:rPr lang="ko-KR" altLang="en-US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불법 </a:t>
            </a:r>
            <a:r>
              <a:rPr lang="ko-KR" altLang="en-US" sz="1600" dirty="0" err="1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주</a:t>
            </a:r>
            <a:r>
              <a:rPr lang="ko-KR" altLang="en-US" sz="1600" dirty="0" err="1">
                <a:latin typeface="Yoon® 민국" panose="020B0303000000000000" pitchFamily="50" charset="-127"/>
                <a:ea typeface="Yoon® 민국" panose="020B0303000000000000" pitchFamily="50" charset="-127"/>
              </a:rPr>
              <a:t>〮</a:t>
            </a:r>
            <a:r>
              <a:rPr lang="ko-KR" altLang="en-US" sz="1600" dirty="0" err="1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정차</a:t>
            </a:r>
            <a:r>
              <a:rPr lang="ko-KR" altLang="en-US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 단속 </a:t>
            </a:r>
            <a:r>
              <a:rPr lang="ko-KR" altLang="en-US" sz="1600" dirty="0" err="1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시스템활용</a:t>
            </a:r>
            <a:endParaRPr lang="en-US" altLang="ko-KR" sz="1600" dirty="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algn="ctr"/>
            <a:endParaRPr lang="en-US" altLang="ko-KR" sz="1600" dirty="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화재위험지역 </a:t>
            </a:r>
            <a:r>
              <a:rPr lang="ko-KR" altLang="en-US" sz="16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중 기존에 시행하고 있는 버스 탑재 노선과 겹치지 않는 지역의 노선을 추가하여 </a:t>
            </a:r>
            <a:r>
              <a:rPr lang="ko-KR" altLang="en-US" sz="1600" dirty="0" err="1">
                <a:latin typeface="Yoon® 민국" panose="020B0303000000000000" pitchFamily="50" charset="-127"/>
                <a:ea typeface="Yoon® 민국" panose="020B0303000000000000" pitchFamily="50" charset="-127"/>
              </a:rPr>
              <a:t>골든타임</a:t>
            </a:r>
            <a:r>
              <a:rPr lang="ko-KR" altLang="en-US" sz="16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 확보를 위한 단속을 </a:t>
            </a:r>
            <a:r>
              <a:rPr lang="ko-KR" altLang="en-US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실시</a:t>
            </a:r>
            <a:endParaRPr lang="en-US" altLang="ko-KR" sz="1600" dirty="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ko-KR" altLang="en-US" sz="1400" dirty="0" err="1">
                <a:latin typeface="Yoon® 민국" panose="020B0303000000000000" pitchFamily="50" charset="-127"/>
                <a:ea typeface="Yoon® 민국" panose="020B0303000000000000" pitchFamily="50" charset="-127"/>
              </a:rPr>
              <a:t>단속방법</a:t>
            </a:r>
            <a:r>
              <a:rPr lang="ko-KR" altLang="en-US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 </a:t>
            </a:r>
            <a:r>
              <a:rPr lang="en-US" altLang="ko-KR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: </a:t>
            </a:r>
            <a:r>
              <a:rPr lang="ko-KR" altLang="en-US" sz="1400" dirty="0" err="1">
                <a:latin typeface="Yoon® 민국" panose="020B0303000000000000" pitchFamily="50" charset="-127"/>
                <a:ea typeface="Yoon® 민국" panose="020B0303000000000000" pitchFamily="50" charset="-127"/>
              </a:rPr>
              <a:t>선행차량</a:t>
            </a:r>
            <a:r>
              <a:rPr lang="ko-KR" altLang="en-US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 </a:t>
            </a:r>
            <a:r>
              <a:rPr lang="en-US" altLang="ko-KR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1</a:t>
            </a:r>
            <a:r>
              <a:rPr lang="ko-KR" altLang="en-US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차 촬영 후 배차간격</a:t>
            </a:r>
            <a:r>
              <a:rPr lang="en-US" altLang="ko-KR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(</a:t>
            </a:r>
            <a:r>
              <a:rPr lang="ko-KR" altLang="en-US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약 </a:t>
            </a:r>
            <a:r>
              <a:rPr lang="en-US" altLang="ko-KR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10</a:t>
            </a:r>
            <a:r>
              <a:rPr lang="ko-KR" altLang="en-US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분</a:t>
            </a:r>
            <a:r>
              <a:rPr lang="en-US" altLang="ko-KR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)</a:t>
            </a:r>
            <a:r>
              <a:rPr lang="ko-KR" altLang="en-US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을 두고 </a:t>
            </a:r>
            <a:r>
              <a:rPr lang="ko-KR" altLang="en-US" sz="1400" dirty="0" err="1">
                <a:latin typeface="Yoon® 민국" panose="020B0303000000000000" pitchFamily="50" charset="-127"/>
                <a:ea typeface="Yoon® 민국" panose="020B0303000000000000" pitchFamily="50" charset="-127"/>
              </a:rPr>
              <a:t>후행차량</a:t>
            </a:r>
            <a:r>
              <a:rPr lang="ko-KR" altLang="en-US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 </a:t>
            </a:r>
            <a:r>
              <a:rPr lang="en-US" altLang="ko-KR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2</a:t>
            </a:r>
            <a:r>
              <a:rPr lang="ko-KR" altLang="en-US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차 촬영을 통해 촬영장소가 동일한 경우 </a:t>
            </a:r>
            <a:r>
              <a:rPr lang="ko-KR" altLang="en-US" sz="1400" dirty="0" err="1">
                <a:latin typeface="Yoon® 민국" panose="020B0303000000000000" pitchFamily="50" charset="-127"/>
                <a:ea typeface="Yoon® 민국" panose="020B0303000000000000" pitchFamily="50" charset="-127"/>
              </a:rPr>
              <a:t>단속확정</a:t>
            </a:r>
            <a:endParaRPr lang="en-US" altLang="ko-KR" sz="14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ko-KR" altLang="en-US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현재 설치되어 있는 노선</a:t>
            </a:r>
            <a:r>
              <a:rPr lang="en-US" altLang="ko-KR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(14</a:t>
            </a:r>
            <a:r>
              <a:rPr lang="ko-KR" altLang="en-US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개 노선 </a:t>
            </a:r>
            <a:r>
              <a:rPr lang="en-US" altLang="ko-KR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50</a:t>
            </a:r>
            <a:r>
              <a:rPr lang="ko-KR" altLang="en-US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대</a:t>
            </a:r>
            <a:r>
              <a:rPr lang="en-US" altLang="ko-KR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) 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altLang="ko-KR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	</a:t>
            </a:r>
            <a:r>
              <a:rPr lang="ko-KR" altLang="en-US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예시 </a:t>
            </a:r>
            <a:r>
              <a:rPr lang="en-US" altLang="ko-KR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: </a:t>
            </a:r>
            <a:r>
              <a:rPr lang="ko-KR" altLang="en-US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급행</a:t>
            </a:r>
            <a:r>
              <a:rPr lang="en-US" altLang="ko-KR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2, </a:t>
            </a:r>
            <a:r>
              <a:rPr lang="ko-KR" altLang="en-US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급행</a:t>
            </a:r>
            <a:r>
              <a:rPr lang="en-US" altLang="ko-KR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3, </a:t>
            </a:r>
            <a:r>
              <a:rPr lang="ko-KR" altLang="en-US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급행</a:t>
            </a:r>
            <a:r>
              <a:rPr lang="en-US" altLang="ko-KR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5, </a:t>
            </a:r>
            <a:r>
              <a:rPr lang="ko-KR" altLang="en-US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순환</a:t>
            </a:r>
            <a:r>
              <a:rPr lang="en-US" altLang="ko-KR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3, </a:t>
            </a:r>
            <a:r>
              <a:rPr lang="ko-KR" altLang="en-US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순환</a:t>
            </a:r>
            <a:r>
              <a:rPr lang="en-US" altLang="ko-KR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3-1, 401, 410, 410-1, 	425, 509, 564, 618, 750, 836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altLang="ko-KR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1</a:t>
            </a:r>
            <a:r>
              <a:rPr lang="ko-KR" altLang="en-US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일 운행 회수 </a:t>
            </a:r>
            <a:r>
              <a:rPr lang="en-US" altLang="ko-KR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: 4~5</a:t>
            </a:r>
            <a:r>
              <a:rPr lang="ko-KR" altLang="en-US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회</a:t>
            </a:r>
            <a:endParaRPr lang="en-US" altLang="ko-KR" sz="14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ko-KR" altLang="en-US" sz="1400" dirty="0" err="1">
                <a:latin typeface="Yoon® 민국" panose="020B0303000000000000" pitchFamily="50" charset="-127"/>
                <a:ea typeface="Yoon® 민국" panose="020B0303000000000000" pitchFamily="50" charset="-127"/>
              </a:rPr>
              <a:t>단속시간</a:t>
            </a:r>
            <a:r>
              <a:rPr lang="ko-KR" altLang="en-US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 </a:t>
            </a:r>
            <a:r>
              <a:rPr lang="en-US" altLang="ko-KR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: 07:00~12:00, 14:00~21:00 (</a:t>
            </a:r>
            <a:r>
              <a:rPr lang="ko-KR" altLang="en-US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토</a:t>
            </a:r>
            <a:r>
              <a:rPr lang="ko-KR" altLang="en-US" sz="1400" dirty="0">
                <a:latin typeface="맑은 고딕" panose="020B0503020000020004" pitchFamily="50" charset="-127"/>
              </a:rPr>
              <a:t> 〮일요일 〮공휴일 제외</a:t>
            </a:r>
            <a:r>
              <a:rPr lang="en-US" altLang="ko-KR" sz="1400" dirty="0">
                <a:latin typeface="맑은 고딕" panose="020B0503020000020004" pitchFamily="50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시내버스 </a:t>
            </a:r>
            <a:r>
              <a:rPr lang="ko-KR" altLang="en-US" sz="16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탑재 노선 추천 </a:t>
            </a:r>
            <a:r>
              <a:rPr lang="en-US" altLang="ko-KR" sz="16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: </a:t>
            </a:r>
            <a:r>
              <a:rPr lang="ko-KR" altLang="en-US" sz="16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화재위험지역과 겹치는 버스 노선 찾아 </a:t>
            </a:r>
            <a:r>
              <a:rPr lang="ko-KR" altLang="en-US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제안</a:t>
            </a:r>
            <a:endParaRPr lang="en-US" altLang="ko-KR" sz="1600" dirty="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pic>
        <p:nvPicPr>
          <p:cNvPr id="29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681" y="2229624"/>
            <a:ext cx="3613020" cy="29698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도넛 3"/>
          <p:cNvSpPr/>
          <p:nvPr/>
        </p:nvSpPr>
        <p:spPr>
          <a:xfrm>
            <a:off x="8167242" y="3155993"/>
            <a:ext cx="990788" cy="906161"/>
          </a:xfrm>
          <a:prstGeom prst="donut">
            <a:avLst>
              <a:gd name="adj" fmla="val 12653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양쪽 모서리가 둥근 사각형 14"/>
          <p:cNvSpPr/>
          <p:nvPr/>
        </p:nvSpPr>
        <p:spPr>
          <a:xfrm>
            <a:off x="6677323" y="126256"/>
            <a:ext cx="1219336" cy="488377"/>
          </a:xfrm>
          <a:prstGeom prst="round2SameRect">
            <a:avLst>
              <a:gd name="adj1" fmla="val 46312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분석배경</a:t>
            </a:r>
            <a:endParaRPr lang="ko-KR" altLang="en-US" sz="1200" dirty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5" name="양쪽 모서리가 둥근 사각형 15"/>
          <p:cNvSpPr/>
          <p:nvPr/>
        </p:nvSpPr>
        <p:spPr>
          <a:xfrm>
            <a:off x="7909063" y="111424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EAD</a:t>
            </a:r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 전처리</a:t>
            </a:r>
            <a:endParaRPr lang="en-US" altLang="ko-KR" sz="120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6" name="양쪽 모서리가 둥근 사각형 16"/>
          <p:cNvSpPr/>
          <p:nvPr/>
        </p:nvSpPr>
        <p:spPr>
          <a:xfrm>
            <a:off x="9125215" y="109322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데이터 분석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7" name="양쪽 모서리가 둥근 사각형 17"/>
          <p:cNvSpPr/>
          <p:nvPr/>
        </p:nvSpPr>
        <p:spPr>
          <a:xfrm>
            <a:off x="10328231" y="109322"/>
            <a:ext cx="1380455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활용방안 도출</a:t>
            </a:r>
            <a:endParaRPr lang="en-US" altLang="ko-KR" sz="1200" dirty="0" smtClean="0">
              <a:solidFill>
                <a:schemeClr val="tx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573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9099" y="600744"/>
            <a:ext cx="11217348" cy="58691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04813" y="820249"/>
            <a:ext cx="1785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활용방안 </a:t>
            </a:r>
            <a:r>
              <a:rPr lang="en-US" altLang="ko-KR" sz="24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2</a:t>
            </a:r>
            <a:endParaRPr lang="ko-KR" altLang="en-US" sz="2400" b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3" name="Rectangle 2"/>
          <p:cNvSpPr/>
          <p:nvPr/>
        </p:nvSpPr>
        <p:spPr>
          <a:xfrm>
            <a:off x="1012723" y="1501419"/>
            <a:ext cx="6524764" cy="45601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80437" y="1968645"/>
            <a:ext cx="2916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[</a:t>
            </a:r>
            <a:r>
              <a:rPr lang="ko-KR" altLang="en-US" sz="2000" b="1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주정차 금지 표지판 설치</a:t>
            </a:r>
            <a:r>
              <a:rPr lang="en-US" altLang="ko-KR" sz="2000" b="1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]</a:t>
            </a:r>
            <a:endParaRPr lang="ko-KR" altLang="en-US" sz="2000" b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85422" y="3035324"/>
            <a:ext cx="59062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Yoon® 민국" panose="020B0303000000000000" pitchFamily="50" charset="-127"/>
                <a:ea typeface="Yoon® 민국" panose="020B0303000000000000" pitchFamily="50" charset="-127"/>
              </a:rPr>
              <a:t>기존 표지판 </a:t>
            </a:r>
            <a:r>
              <a:rPr lang="ko-KR" altLang="en-US" sz="160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설치방법인</a:t>
            </a:r>
            <a:r>
              <a:rPr lang="en-US" altLang="ko-KR" sz="160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 </a:t>
            </a:r>
            <a:r>
              <a:rPr lang="ko-KR" altLang="en-US" sz="1600">
                <a:latin typeface="Yoon® 민국" panose="020B0303000000000000" pitchFamily="50" charset="-127"/>
                <a:ea typeface="Yoon® 민국" panose="020B0303000000000000" pitchFamily="50" charset="-127"/>
              </a:rPr>
              <a:t>경찰서 지정 시 구청에서 도면도색을 진행하는 과정 </a:t>
            </a:r>
            <a:r>
              <a:rPr lang="ko-KR" altLang="en-US" sz="160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중 </a:t>
            </a:r>
            <a:r>
              <a:rPr lang="ko-KR" altLang="en-US" sz="1600">
                <a:latin typeface="Yoon® 민국" panose="020B0303000000000000" pitchFamily="50" charset="-127"/>
                <a:ea typeface="Yoon® 민국" panose="020B0303000000000000" pitchFamily="50" charset="-127"/>
              </a:rPr>
              <a:t>경찰서에 </a:t>
            </a:r>
            <a:r>
              <a:rPr lang="ko-KR" altLang="en-US" sz="160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구역별 데이터 </a:t>
            </a:r>
            <a:r>
              <a:rPr lang="ko-KR" altLang="en-US" sz="1600">
                <a:latin typeface="Yoon® 민국" panose="020B0303000000000000" pitchFamily="50" charset="-127"/>
                <a:ea typeface="Yoon® 민국" panose="020B0303000000000000" pitchFamily="50" charset="-127"/>
              </a:rPr>
              <a:t>분석결과를 공유함으로써 설치효과 </a:t>
            </a:r>
            <a:r>
              <a:rPr lang="ko-KR" altLang="en-US" sz="160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극대화</a:t>
            </a:r>
            <a:endParaRPr lang="en-US" altLang="ko-KR" sz="160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Yoon® 민국" panose="020B0303000000000000" pitchFamily="50" charset="-127"/>
                <a:ea typeface="Yoon® 민국" panose="020B0303000000000000" pitchFamily="50" charset="-127"/>
              </a:rPr>
              <a:t>소방특별 주</a:t>
            </a:r>
            <a:r>
              <a:rPr lang="ko-KR" altLang="en-US" sz="1600">
                <a:latin typeface="맑은 고딕" panose="020B0503020000020004" pitchFamily="50" charset="-127"/>
              </a:rPr>
              <a:t>〮</a:t>
            </a:r>
            <a:r>
              <a:rPr lang="ko-KR" altLang="en-US" sz="1600">
                <a:latin typeface="Yoon® 민국" panose="020B0303000000000000" pitchFamily="50" charset="-127"/>
                <a:ea typeface="Yoon® 민국" panose="020B0303000000000000" pitchFamily="50" charset="-127"/>
              </a:rPr>
              <a:t>정차 금지구역 선정 시 결과 참고 및 </a:t>
            </a:r>
            <a:r>
              <a:rPr lang="ko-KR" altLang="en-US" sz="160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활용가능</a:t>
            </a:r>
            <a:endParaRPr lang="en-US" altLang="ko-KR" sz="160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ko-KR" altLang="en-US" sz="160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현재 </a:t>
            </a:r>
            <a:r>
              <a:rPr lang="ko-KR" altLang="en-US" sz="1600">
                <a:latin typeface="Yoon® 민국" panose="020B0303000000000000" pitchFamily="50" charset="-127"/>
                <a:ea typeface="Yoon® 민국" panose="020B0303000000000000" pitchFamily="50" charset="-127"/>
              </a:rPr>
              <a:t>대구광역시에서 골든타임 확보를 위한 소방출동로 특별 불법주정차 단속구역을 </a:t>
            </a:r>
            <a:r>
              <a:rPr lang="ko-KR" altLang="en-US" sz="160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확대시키고 있는 상황을 보조할 수 있음</a:t>
            </a:r>
            <a:endParaRPr lang="en-US" altLang="ko-KR" sz="160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en-US" altLang="ko-KR" sz="1600">
                <a:latin typeface="Yoon® 민국" panose="020B0303000000000000" pitchFamily="50" charset="-127"/>
                <a:ea typeface="Yoon® 민국" panose="020B0303000000000000" pitchFamily="50" charset="-127"/>
              </a:rPr>
              <a:t>2020</a:t>
            </a:r>
            <a:r>
              <a:rPr lang="ko-KR" altLang="en-US" sz="1600">
                <a:latin typeface="Yoon® 민국" panose="020B0303000000000000" pitchFamily="50" charset="-127"/>
                <a:ea typeface="Yoon® 민국" panose="020B0303000000000000" pitchFamily="50" charset="-127"/>
              </a:rPr>
              <a:t>년 이후에는 진입 곤란 골목 입구 등을 </a:t>
            </a:r>
            <a:r>
              <a:rPr lang="en-US" altLang="ko-KR" sz="1600">
                <a:latin typeface="Yoon® 민국" panose="020B0303000000000000" pitchFamily="50" charset="-127"/>
                <a:ea typeface="Yoon® 민국" panose="020B0303000000000000" pitchFamily="50" charset="-127"/>
              </a:rPr>
              <a:t>100</a:t>
            </a:r>
            <a:r>
              <a:rPr lang="ko-KR" altLang="en-US" sz="1600">
                <a:latin typeface="Yoon® 민국" panose="020B0303000000000000" pitchFamily="50" charset="-127"/>
                <a:ea typeface="Yoon® 민국" panose="020B0303000000000000" pitchFamily="50" charset="-127"/>
              </a:rPr>
              <a:t>여 곳을 지정해 단속 </a:t>
            </a:r>
            <a:r>
              <a:rPr lang="ko-KR" altLang="en-US" sz="160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예정인 구역에 설치될 표지판의 기초자료로 활용 가능</a:t>
            </a:r>
            <a:endParaRPr lang="en-US" altLang="ko-KR" sz="160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pic>
        <p:nvPicPr>
          <p:cNvPr id="14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537" y="3639228"/>
            <a:ext cx="3615505" cy="2403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6521" y="1617923"/>
            <a:ext cx="2020187" cy="1784061"/>
          </a:xfrm>
          <a:prstGeom prst="rect">
            <a:avLst/>
          </a:prstGeom>
        </p:spPr>
      </p:pic>
      <p:sp>
        <p:nvSpPr>
          <p:cNvPr id="16" name="양쪽 모서리가 둥근 사각형 14"/>
          <p:cNvSpPr/>
          <p:nvPr/>
        </p:nvSpPr>
        <p:spPr>
          <a:xfrm>
            <a:off x="6677323" y="126256"/>
            <a:ext cx="1219336" cy="488377"/>
          </a:xfrm>
          <a:prstGeom prst="round2SameRect">
            <a:avLst>
              <a:gd name="adj1" fmla="val 46312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분석배경</a:t>
            </a:r>
            <a:endParaRPr lang="ko-KR" altLang="en-US" sz="1200" dirty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7" name="양쪽 모서리가 둥근 사각형 15"/>
          <p:cNvSpPr/>
          <p:nvPr/>
        </p:nvSpPr>
        <p:spPr>
          <a:xfrm>
            <a:off x="7909063" y="111424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EAD</a:t>
            </a:r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 전처리</a:t>
            </a:r>
            <a:endParaRPr lang="en-US" altLang="ko-KR" sz="120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8" name="양쪽 모서리가 둥근 사각형 16"/>
          <p:cNvSpPr/>
          <p:nvPr/>
        </p:nvSpPr>
        <p:spPr>
          <a:xfrm>
            <a:off x="9125215" y="109322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데이터 분석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9" name="양쪽 모서리가 둥근 사각형 17"/>
          <p:cNvSpPr/>
          <p:nvPr/>
        </p:nvSpPr>
        <p:spPr>
          <a:xfrm>
            <a:off x="10328231" y="109322"/>
            <a:ext cx="1380455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활용방안 도출</a:t>
            </a:r>
            <a:endParaRPr lang="en-US" altLang="ko-KR" sz="1200" dirty="0" smtClean="0">
              <a:solidFill>
                <a:schemeClr val="tx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632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9099" y="600744"/>
            <a:ext cx="11217348" cy="58691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04812" y="820249"/>
            <a:ext cx="2023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활용방안 </a:t>
            </a:r>
            <a:r>
              <a:rPr lang="en-US" altLang="ko-KR" sz="24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3</a:t>
            </a:r>
            <a:endParaRPr lang="ko-KR" altLang="en-US" sz="2400" b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3" name="Rectangle 2"/>
          <p:cNvSpPr/>
          <p:nvPr/>
        </p:nvSpPr>
        <p:spPr>
          <a:xfrm>
            <a:off x="1012723" y="1501419"/>
            <a:ext cx="5812936" cy="45601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71570" y="2109681"/>
            <a:ext cx="3695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[</a:t>
            </a:r>
            <a:r>
              <a:rPr lang="ko-KR" altLang="en-US" sz="2000" b="1">
                <a:latin typeface="Yoon® 민국" panose="020B0303000000000000" pitchFamily="50" charset="-127"/>
                <a:ea typeface="Yoon® 민국" panose="020B0303000000000000" pitchFamily="50" charset="-127"/>
              </a:rPr>
              <a:t>주차가능 </a:t>
            </a:r>
            <a:r>
              <a:rPr lang="ko-KR" altLang="en-US" sz="2000" b="1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대수 안내 표지판 설치</a:t>
            </a:r>
            <a:r>
              <a:rPr lang="en-US" altLang="ko-KR" sz="2000" b="1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]</a:t>
            </a:r>
            <a:endParaRPr lang="ko-KR" altLang="en-US" sz="2000" b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11567" y="3010356"/>
            <a:ext cx="52152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Yoon® 민국" panose="020B0303000000000000" pitchFamily="50" charset="-127"/>
                <a:ea typeface="Yoon® 민국" panose="020B0303000000000000" pitchFamily="50" charset="-127"/>
              </a:rPr>
              <a:t>표지판을 통해 실시간으로 주차가능 대수를 알려주는 시스템을 연계하여 주민들에게 주차가능 정보를 </a:t>
            </a:r>
            <a:r>
              <a:rPr lang="ko-KR" altLang="en-US" sz="160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제공</a:t>
            </a:r>
            <a:endParaRPr lang="en-US" altLang="ko-KR" sz="160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실시간 주차가능 정보를 제공함과 동시에 주변 주차장 위치를 알려줌</a:t>
            </a:r>
            <a:endParaRPr lang="en-US" altLang="ko-KR" sz="160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국민들에게 소방차 진입 시 차에 파손이 가해질 수 있다는 경고를 줌으로써 불법주정차에 대한 경각심을 일으킬 수 있음</a:t>
            </a:r>
            <a:endParaRPr lang="en-US" altLang="ko-KR" sz="160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209" y="2109681"/>
            <a:ext cx="4239246" cy="3382832"/>
          </a:xfrm>
          <a:prstGeom prst="rect">
            <a:avLst/>
          </a:prstGeom>
        </p:spPr>
      </p:pic>
      <p:sp>
        <p:nvSpPr>
          <p:cNvPr id="17" name="양쪽 모서리가 둥근 사각형 14"/>
          <p:cNvSpPr/>
          <p:nvPr/>
        </p:nvSpPr>
        <p:spPr>
          <a:xfrm>
            <a:off x="6677323" y="126256"/>
            <a:ext cx="1219336" cy="488377"/>
          </a:xfrm>
          <a:prstGeom prst="round2SameRect">
            <a:avLst>
              <a:gd name="adj1" fmla="val 46312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분석배경</a:t>
            </a:r>
            <a:endParaRPr lang="ko-KR" altLang="en-US" sz="1200" dirty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8" name="양쪽 모서리가 둥근 사각형 15"/>
          <p:cNvSpPr/>
          <p:nvPr/>
        </p:nvSpPr>
        <p:spPr>
          <a:xfrm>
            <a:off x="7909063" y="111424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EAD</a:t>
            </a:r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 전처리</a:t>
            </a:r>
            <a:endParaRPr lang="en-US" altLang="ko-KR" sz="120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9" name="양쪽 모서리가 둥근 사각형 16"/>
          <p:cNvSpPr/>
          <p:nvPr/>
        </p:nvSpPr>
        <p:spPr>
          <a:xfrm>
            <a:off x="9125215" y="109322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데이터 분석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0" name="양쪽 모서리가 둥근 사각형 17"/>
          <p:cNvSpPr/>
          <p:nvPr/>
        </p:nvSpPr>
        <p:spPr>
          <a:xfrm>
            <a:off x="10328231" y="109322"/>
            <a:ext cx="1380455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활용방안 도출</a:t>
            </a:r>
            <a:endParaRPr lang="en-US" altLang="ko-KR" sz="1200" dirty="0" smtClean="0">
              <a:solidFill>
                <a:schemeClr val="tx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664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9099" y="600744"/>
            <a:ext cx="11217348" cy="58691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04813" y="820249"/>
            <a:ext cx="1919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활용방안 </a:t>
            </a:r>
            <a:r>
              <a:rPr lang="en-US" altLang="ko-KR" sz="24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4</a:t>
            </a:r>
            <a:endParaRPr lang="ko-KR" altLang="en-US" sz="2400" b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3" name="Rectangle 2"/>
          <p:cNvSpPr/>
          <p:nvPr/>
        </p:nvSpPr>
        <p:spPr>
          <a:xfrm>
            <a:off x="1012723" y="1501419"/>
            <a:ext cx="6524764" cy="45601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17013" y="1681172"/>
            <a:ext cx="2605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[</a:t>
            </a:r>
            <a:r>
              <a:rPr lang="ko-KR" altLang="en-US" sz="2000" b="1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자투리땅 활용 주차장</a:t>
            </a:r>
            <a:r>
              <a:rPr lang="en-US" altLang="ko-KR" sz="20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]</a:t>
            </a:r>
            <a:endParaRPr lang="ko-KR" altLang="en-US" sz="2000" b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21998" y="2388112"/>
            <a:ext cx="59062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Yoon® 민국" panose="020B0303000000000000" pitchFamily="50" charset="-127"/>
                <a:ea typeface="Yoon® 민국" panose="020B0303000000000000" pitchFamily="50" charset="-127"/>
              </a:rPr>
              <a:t>자신이 소유한 집 </a:t>
            </a:r>
            <a:r>
              <a:rPr lang="ko-KR" altLang="en-US" sz="160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주변 공터 소유자를 설득하여 </a:t>
            </a:r>
            <a:r>
              <a:rPr lang="ko-KR" altLang="en-US" sz="1600">
                <a:latin typeface="Yoon® 민국" panose="020B0303000000000000" pitchFamily="50" charset="-127"/>
                <a:ea typeface="Yoon® 민국" panose="020B0303000000000000" pitchFamily="50" charset="-127"/>
              </a:rPr>
              <a:t>거주자 우선 주차 구역으로 만들어 </a:t>
            </a:r>
            <a:r>
              <a:rPr lang="ko-KR" altLang="en-US" sz="160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개방</a:t>
            </a:r>
            <a:endParaRPr lang="en-US" altLang="ko-KR" sz="160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ko-KR" altLang="en-US" sz="160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토지소유인의 경우 토지를 사용하여 소득 얻을 수 있음</a:t>
            </a:r>
            <a:endParaRPr lang="en-US" altLang="ko-KR" sz="160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ko-KR" altLang="en-US" sz="160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추가적으로 지자체에서는 재산세 감면을 고려한다면 긍정적인 효과를 얻을 수 있음</a:t>
            </a:r>
            <a:endParaRPr lang="en-US" altLang="ko-KR" sz="160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주차장 </a:t>
            </a:r>
            <a:r>
              <a:rPr lang="ko-KR" altLang="en-US" sz="1600">
                <a:latin typeface="Yoon® 민국" panose="020B0303000000000000" pitchFamily="50" charset="-127"/>
                <a:ea typeface="Yoon® 민국" panose="020B0303000000000000" pitchFamily="50" charset="-127"/>
              </a:rPr>
              <a:t>조성 비용은 </a:t>
            </a:r>
            <a:r>
              <a:rPr lang="ko-KR" altLang="en-US" sz="160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구청과 국가에서 반액씩 협동하여 지원</a:t>
            </a:r>
            <a:endParaRPr lang="en-US" altLang="ko-KR" sz="160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인근 주민들에게 근거리에 주차장을 확보함으로써 근본적인 주차난 문제점을 해결함과 동시에 주민들도 만족시켜주는 효과를 얻을 수 있음</a:t>
            </a:r>
          </a:p>
        </p:txBody>
      </p:sp>
      <p:grpSp>
        <p:nvGrpSpPr>
          <p:cNvPr id="17" name="그룹 23"/>
          <p:cNvGrpSpPr/>
          <p:nvPr/>
        </p:nvGrpSpPr>
        <p:grpSpPr>
          <a:xfrm>
            <a:off x="8044995" y="1577048"/>
            <a:ext cx="3200400" cy="4552950"/>
            <a:chOff x="8007837" y="1374652"/>
            <a:chExt cx="3200400" cy="45529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8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7837" y="1374652"/>
              <a:ext cx="3200400" cy="1952625"/>
            </a:xfrm>
            <a:prstGeom prst="rect">
              <a:avLst/>
            </a:prstGeom>
          </p:spPr>
        </p:pic>
        <p:pic>
          <p:nvPicPr>
            <p:cNvPr id="19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07837" y="3958043"/>
              <a:ext cx="3200400" cy="1969559"/>
            </a:xfrm>
            <a:prstGeom prst="rect">
              <a:avLst/>
            </a:prstGeom>
          </p:spPr>
        </p:pic>
        <p:sp>
          <p:nvSpPr>
            <p:cNvPr id="20" name="줄무늬가 있는 오른쪽 화살표 22"/>
            <p:cNvSpPr/>
            <p:nvPr/>
          </p:nvSpPr>
          <p:spPr>
            <a:xfrm rot="5400000">
              <a:off x="9254209" y="3440342"/>
              <a:ext cx="753326" cy="537533"/>
            </a:xfrm>
            <a:prstGeom prst="stripedRightArrow">
              <a:avLst>
                <a:gd name="adj1" fmla="val 47248"/>
                <a:gd name="adj2" fmla="val 56879"/>
              </a:avLst>
            </a:prstGeom>
            <a:solidFill>
              <a:srgbClr val="FF0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321998" y="4906109"/>
            <a:ext cx="59461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※ </a:t>
            </a:r>
            <a:r>
              <a:rPr lang="ko-KR" altLang="en-US" sz="12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서울시의 경우 </a:t>
            </a:r>
            <a:r>
              <a:rPr lang="en-US" altLang="ko-KR" sz="12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2012</a:t>
            </a:r>
            <a:r>
              <a:rPr lang="ko-KR" altLang="en-US" sz="12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년 시범사업으로 시작해 해마다</a:t>
            </a:r>
            <a:r>
              <a:rPr lang="en-US" altLang="ko-KR" sz="12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200</a:t>
            </a:r>
            <a:r>
              <a:rPr lang="ko-KR" altLang="en-US" sz="12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면 가량의 주차장이 만들어지고 있다</a:t>
            </a:r>
            <a:r>
              <a:rPr lang="en-US" altLang="ko-KR" sz="12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ko-KR" altLang="en-US" sz="12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시와 자치구에서 </a:t>
            </a:r>
            <a:r>
              <a:rPr lang="en-US" altLang="ko-KR" sz="12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1</a:t>
            </a:r>
            <a:r>
              <a:rPr lang="ko-KR" altLang="en-US" sz="12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면당 최대 </a:t>
            </a:r>
            <a:r>
              <a:rPr lang="en-US" altLang="ko-KR" sz="12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200</a:t>
            </a:r>
            <a:r>
              <a:rPr lang="ko-KR" altLang="en-US" sz="12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만원 지원</a:t>
            </a:r>
            <a:r>
              <a:rPr lang="en-US" altLang="ko-KR" sz="12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, </a:t>
            </a:r>
            <a:r>
              <a:rPr lang="ko-KR" altLang="en-US" sz="12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개인 주차공간으로 사용할 수 </a:t>
            </a:r>
            <a:r>
              <a:rPr lang="ko-KR" altLang="en-US" sz="120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없으며 주민에게 거주자우선주차제로 </a:t>
            </a:r>
            <a:r>
              <a:rPr lang="ko-KR" altLang="en-US" sz="12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제공</a:t>
            </a:r>
            <a:r>
              <a:rPr lang="en-US" altLang="ko-KR" sz="12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, </a:t>
            </a:r>
            <a:r>
              <a:rPr lang="ko-KR" altLang="en-US" sz="12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시설관리공단에서 관리함</a:t>
            </a:r>
            <a:r>
              <a:rPr lang="en-US" altLang="ko-KR" sz="12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altLang="ko-KR" sz="12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1</a:t>
            </a:r>
            <a:r>
              <a:rPr lang="ko-KR" altLang="en-US" sz="12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면당 </a:t>
            </a:r>
            <a:r>
              <a:rPr lang="en-US" altLang="ko-KR" sz="12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3~6</a:t>
            </a:r>
            <a:r>
              <a:rPr lang="ko-KR" altLang="en-US" sz="12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만원</a:t>
            </a:r>
            <a:r>
              <a:rPr lang="en-US" altLang="ko-KR" sz="12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/</a:t>
            </a:r>
            <a:r>
              <a:rPr lang="ko-KR" altLang="en-US" sz="12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월 운영수입금을 받거나 재산세 비과세 혜택을 받을 수 있음</a:t>
            </a:r>
            <a:r>
              <a:rPr lang="en-US" altLang="ko-KR" sz="12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.</a:t>
            </a:r>
          </a:p>
        </p:txBody>
      </p:sp>
      <p:sp>
        <p:nvSpPr>
          <p:cNvPr id="16" name="양쪽 모서리가 둥근 사각형 14"/>
          <p:cNvSpPr/>
          <p:nvPr/>
        </p:nvSpPr>
        <p:spPr>
          <a:xfrm>
            <a:off x="6677323" y="126256"/>
            <a:ext cx="1219336" cy="488377"/>
          </a:xfrm>
          <a:prstGeom prst="round2SameRect">
            <a:avLst>
              <a:gd name="adj1" fmla="val 46312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분석배경</a:t>
            </a:r>
            <a:endParaRPr lang="ko-KR" altLang="en-US" sz="1200" dirty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4" name="양쪽 모서리가 둥근 사각형 15"/>
          <p:cNvSpPr/>
          <p:nvPr/>
        </p:nvSpPr>
        <p:spPr>
          <a:xfrm>
            <a:off x="7909063" y="111424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EAD</a:t>
            </a:r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 전처리</a:t>
            </a:r>
            <a:endParaRPr lang="en-US" altLang="ko-KR" sz="120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5" name="양쪽 모서리가 둥근 사각형 16"/>
          <p:cNvSpPr/>
          <p:nvPr/>
        </p:nvSpPr>
        <p:spPr>
          <a:xfrm>
            <a:off x="9125215" y="109322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데이터 분석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6" name="양쪽 모서리가 둥근 사각형 17"/>
          <p:cNvSpPr/>
          <p:nvPr/>
        </p:nvSpPr>
        <p:spPr>
          <a:xfrm>
            <a:off x="10328231" y="109322"/>
            <a:ext cx="1380455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활용방안 도출</a:t>
            </a:r>
            <a:endParaRPr lang="en-US" altLang="ko-KR" sz="1200" dirty="0" smtClean="0">
              <a:solidFill>
                <a:schemeClr val="tx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598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9099" y="600744"/>
            <a:ext cx="11217348" cy="58691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"/>
          <p:cNvSpPr/>
          <p:nvPr/>
        </p:nvSpPr>
        <p:spPr>
          <a:xfrm>
            <a:off x="1012723" y="1501419"/>
            <a:ext cx="6524764" cy="45601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04812" y="820249"/>
            <a:ext cx="2023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활용방안 </a:t>
            </a:r>
            <a:r>
              <a:rPr lang="en-US" altLang="ko-KR" sz="24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4</a:t>
            </a:r>
            <a:r>
              <a:rPr lang="ko-KR" altLang="en-US" sz="24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 </a:t>
            </a:r>
            <a:endParaRPr lang="ko-KR" altLang="en-US" sz="2400" b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99994" y="1835490"/>
            <a:ext cx="315022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[</a:t>
            </a:r>
            <a:r>
              <a:rPr lang="ko-KR" altLang="en-US" sz="2000" b="1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자투리땅 활용 </a:t>
            </a:r>
            <a:r>
              <a:rPr lang="ko-KR" altLang="en-US" sz="20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주차장 예시</a:t>
            </a:r>
            <a:r>
              <a:rPr lang="en-US" altLang="ko-KR" sz="20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]</a:t>
            </a:r>
            <a:endParaRPr lang="ko-KR" altLang="en-US" sz="2000" b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algn="ctr"/>
            <a:endParaRPr lang="en-US" altLang="ko-KR" sz="1500" b="1" dirty="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algn="ctr"/>
            <a:r>
              <a:rPr lang="ko-KR" altLang="en-US" sz="15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남구 자투리땅 활용계획</a:t>
            </a:r>
            <a:endParaRPr lang="ko-KR" altLang="en-US" sz="1500" b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70413" y="2934508"/>
            <a:ext cx="567124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대구 광역시 남구의 경우 </a:t>
            </a:r>
            <a:r>
              <a:rPr lang="en-US" altLang="ko-KR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2019</a:t>
            </a:r>
            <a:r>
              <a:rPr lang="ko-KR" altLang="en-US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년부터 공유 주차장 제도가 시작되었으며 큰 효과로 인해 </a:t>
            </a:r>
            <a:r>
              <a:rPr lang="en-US" altLang="ko-KR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2019</a:t>
            </a:r>
            <a:r>
              <a:rPr lang="ko-KR" altLang="en-US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년 </a:t>
            </a:r>
            <a:r>
              <a:rPr lang="en-US" altLang="ko-KR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5</a:t>
            </a:r>
            <a:r>
              <a:rPr lang="ko-KR" altLang="en-US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천만원이던 예산이 </a:t>
            </a:r>
            <a:r>
              <a:rPr lang="en-US" altLang="ko-KR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2020</a:t>
            </a:r>
            <a:r>
              <a:rPr lang="ko-KR" altLang="en-US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년 </a:t>
            </a:r>
            <a:r>
              <a:rPr lang="en-US" altLang="ko-KR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1</a:t>
            </a:r>
            <a:r>
              <a:rPr lang="ko-KR" altLang="en-US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억원으로 </a:t>
            </a:r>
            <a:r>
              <a:rPr lang="en-US" altLang="ko-KR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50%</a:t>
            </a:r>
            <a:r>
              <a:rPr lang="ko-KR" altLang="en-US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증가</a:t>
            </a:r>
            <a:endParaRPr lang="en-US" altLang="ko-KR" sz="1600" dirty="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현재 공유주차장은 </a:t>
            </a:r>
            <a:r>
              <a:rPr lang="ko-KR" altLang="en-US" sz="1600" dirty="0" err="1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대현교회</a:t>
            </a:r>
            <a:r>
              <a:rPr lang="en-US" altLang="ko-KR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, </a:t>
            </a:r>
            <a:r>
              <a:rPr lang="ko-KR" altLang="en-US" sz="1600" dirty="0" err="1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편강교회가</a:t>
            </a:r>
            <a:r>
              <a:rPr lang="ko-KR" altLang="en-US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 있음</a:t>
            </a:r>
            <a:endParaRPr lang="en-US" altLang="ko-KR" sz="16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남구 </a:t>
            </a:r>
            <a:r>
              <a:rPr lang="ko-KR" altLang="en-US" sz="1600" dirty="0" err="1">
                <a:latin typeface="Yoon® 민국" panose="020B0303000000000000" pitchFamily="50" charset="-127"/>
                <a:ea typeface="Yoon® 민국" panose="020B0303000000000000" pitchFamily="50" charset="-127"/>
              </a:rPr>
              <a:t>공유주차장</a:t>
            </a:r>
            <a:r>
              <a:rPr lang="ko-KR" altLang="en-US" sz="16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 정책</a:t>
            </a:r>
            <a:r>
              <a:rPr lang="en-US" altLang="ko-KR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: </a:t>
            </a:r>
            <a:r>
              <a:rPr lang="ko-KR" altLang="en-US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주차장 </a:t>
            </a:r>
            <a:r>
              <a:rPr lang="ko-KR" altLang="en-US" sz="1600" dirty="0" err="1">
                <a:latin typeface="Yoon® 민국" panose="020B0303000000000000" pitchFamily="50" charset="-127"/>
                <a:ea typeface="Yoon® 민국" panose="020B0303000000000000" pitchFamily="50" charset="-127"/>
              </a:rPr>
              <a:t>공유시</a:t>
            </a:r>
            <a:r>
              <a:rPr lang="ko-KR" altLang="en-US" sz="16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 시설개선비용 </a:t>
            </a:r>
            <a:r>
              <a:rPr lang="ko-KR" altLang="en-US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지원</a:t>
            </a:r>
            <a:r>
              <a:rPr lang="en-US" altLang="ko-KR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, </a:t>
            </a:r>
            <a:r>
              <a:rPr lang="ko-KR" altLang="en-US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사비 </a:t>
            </a:r>
            <a:r>
              <a:rPr lang="en-US" altLang="ko-KR" sz="16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50% </a:t>
            </a:r>
            <a:r>
              <a:rPr lang="ko-KR" altLang="en-US" sz="16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구비 </a:t>
            </a:r>
            <a:r>
              <a:rPr lang="en-US" altLang="ko-KR" sz="16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50</a:t>
            </a:r>
            <a:r>
              <a:rPr lang="en-US" altLang="ko-KR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남구 </a:t>
            </a:r>
            <a:r>
              <a:rPr lang="ko-KR" altLang="en-US" sz="1600" dirty="0" err="1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공유주차장</a:t>
            </a:r>
            <a:r>
              <a:rPr lang="ko-KR" altLang="en-US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 기준</a:t>
            </a:r>
            <a:r>
              <a:rPr lang="en-US" altLang="ko-KR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: 10</a:t>
            </a:r>
            <a:r>
              <a:rPr lang="ko-KR" altLang="en-US" sz="1600" dirty="0" err="1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면이상</a:t>
            </a:r>
            <a:r>
              <a:rPr lang="ko-KR" altLang="en-US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 토지만 참여 가능</a:t>
            </a:r>
            <a:r>
              <a:rPr lang="en-US" altLang="ko-KR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, </a:t>
            </a:r>
            <a:r>
              <a:rPr lang="en-US" altLang="ko-KR" sz="16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2</a:t>
            </a:r>
            <a:r>
              <a:rPr lang="ko-KR" altLang="en-US" sz="1600" dirty="0" err="1">
                <a:latin typeface="Yoon® 민국" panose="020B0303000000000000" pitchFamily="50" charset="-127"/>
                <a:ea typeface="Yoon® 민국" panose="020B0303000000000000" pitchFamily="50" charset="-127"/>
              </a:rPr>
              <a:t>면이상</a:t>
            </a:r>
            <a:r>
              <a:rPr lang="ko-KR" altLang="en-US" sz="16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 개방 가능한 </a:t>
            </a:r>
            <a:r>
              <a:rPr lang="ko-KR" altLang="en-US" sz="16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곳</a:t>
            </a:r>
            <a:endParaRPr lang="en-US" altLang="ko-KR" sz="16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pic>
        <p:nvPicPr>
          <p:cNvPr id="1026" name="Picture 2" descr="대구 남구 공영주차장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1542" y="2005083"/>
            <a:ext cx="2105025" cy="355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양쪽 모서리가 둥근 사각형 14"/>
          <p:cNvSpPr/>
          <p:nvPr/>
        </p:nvSpPr>
        <p:spPr>
          <a:xfrm>
            <a:off x="6677323" y="126256"/>
            <a:ext cx="1219336" cy="488377"/>
          </a:xfrm>
          <a:prstGeom prst="round2SameRect">
            <a:avLst>
              <a:gd name="adj1" fmla="val 46312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분석배경</a:t>
            </a:r>
            <a:endParaRPr lang="ko-KR" altLang="en-US" sz="1200" dirty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5" name="양쪽 모서리가 둥근 사각형 15"/>
          <p:cNvSpPr/>
          <p:nvPr/>
        </p:nvSpPr>
        <p:spPr>
          <a:xfrm>
            <a:off x="7909063" y="111424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EAD</a:t>
            </a:r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 전처리</a:t>
            </a:r>
            <a:endParaRPr lang="en-US" altLang="ko-KR" sz="120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6" name="양쪽 모서리가 둥근 사각형 16"/>
          <p:cNvSpPr/>
          <p:nvPr/>
        </p:nvSpPr>
        <p:spPr>
          <a:xfrm>
            <a:off x="9125215" y="109322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데이터 분석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7" name="양쪽 모서리가 둥근 사각형 17"/>
          <p:cNvSpPr/>
          <p:nvPr/>
        </p:nvSpPr>
        <p:spPr>
          <a:xfrm>
            <a:off x="10328231" y="109322"/>
            <a:ext cx="1380455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활용방안 도출</a:t>
            </a:r>
            <a:endParaRPr lang="en-US" altLang="ko-KR" sz="1200" dirty="0" smtClean="0">
              <a:solidFill>
                <a:schemeClr val="tx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053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9099" y="600744"/>
            <a:ext cx="11217348" cy="58691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04812" y="820249"/>
            <a:ext cx="2023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활용방안 </a:t>
            </a:r>
            <a:r>
              <a:rPr lang="en-US" altLang="ko-KR" sz="24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4</a:t>
            </a:r>
            <a:r>
              <a:rPr lang="ko-KR" altLang="en-US" sz="24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 </a:t>
            </a:r>
            <a:endParaRPr lang="ko-KR" altLang="en-US" sz="2400" b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3" name="Rectangle 2"/>
          <p:cNvSpPr/>
          <p:nvPr/>
        </p:nvSpPr>
        <p:spPr>
          <a:xfrm>
            <a:off x="1012723" y="1501419"/>
            <a:ext cx="5812936" cy="45601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67904" y="2749342"/>
            <a:ext cx="52152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dirty="0" err="1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불법민원</a:t>
            </a:r>
            <a:r>
              <a:rPr lang="ko-KR" altLang="en-US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 우선구제구역 도출</a:t>
            </a:r>
            <a:endParaRPr lang="en-US" altLang="ko-KR" sz="1400" dirty="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996-3</a:t>
            </a:r>
            <a:r>
              <a:rPr lang="ko-KR" altLang="en-US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번지 대구광역시 남구 </a:t>
            </a:r>
            <a:r>
              <a:rPr lang="ko-KR" altLang="en-US" sz="1400" dirty="0" err="1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봉덕로</a:t>
            </a:r>
            <a:r>
              <a:rPr lang="ko-KR" altLang="en-US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 </a:t>
            </a:r>
            <a:r>
              <a:rPr lang="en-US" altLang="ko-KR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26</a:t>
            </a:r>
            <a:r>
              <a:rPr lang="ko-KR" altLang="en-US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길</a:t>
            </a:r>
            <a:endParaRPr lang="en-US" altLang="ko-KR" sz="1400" dirty="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400" dirty="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활용 가능한 주차장 검토</a:t>
            </a:r>
            <a:endParaRPr lang="en-US" altLang="ko-KR" sz="1400" dirty="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10</a:t>
            </a:r>
            <a:r>
              <a:rPr lang="ko-KR" altLang="en-US" sz="1400" dirty="0" err="1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면이상</a:t>
            </a:r>
            <a:r>
              <a:rPr lang="ko-KR" altLang="en-US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 토지 </a:t>
            </a:r>
            <a:r>
              <a:rPr lang="en-US" altLang="ko-KR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752.45, 2</a:t>
            </a:r>
            <a:r>
              <a:rPr lang="ko-KR" altLang="en-US" sz="1400" dirty="0" err="1">
                <a:latin typeface="Yoon® 민국" panose="020B0303000000000000" pitchFamily="50" charset="-127"/>
                <a:ea typeface="Yoon® 민국" panose="020B0303000000000000" pitchFamily="50" charset="-127"/>
              </a:rPr>
              <a:t>면이상</a:t>
            </a:r>
            <a:r>
              <a:rPr lang="ko-KR" altLang="en-US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 </a:t>
            </a:r>
            <a:r>
              <a:rPr lang="ko-KR" altLang="en-US" sz="1400" dirty="0" err="1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개방가능</a:t>
            </a:r>
            <a:r>
              <a:rPr lang="en-US" altLang="ko-KR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150.49m2)</a:t>
            </a:r>
          </a:p>
          <a:p>
            <a:pPr marL="800100" lvl="1" indent="-342900">
              <a:buFont typeface="+mj-lt"/>
              <a:buAutoNum type="arabicParenR"/>
            </a:pPr>
            <a:r>
              <a:rPr lang="ko-KR" altLang="en-US" sz="1400" dirty="0" err="1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봉덕교회</a:t>
            </a:r>
            <a:r>
              <a:rPr lang="ko-KR" altLang="en-US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 </a:t>
            </a:r>
            <a:r>
              <a:rPr lang="en-US" altLang="ko-KR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655.5m2, 155.63m2</a:t>
            </a:r>
          </a:p>
          <a:p>
            <a:pPr marL="800100" lvl="1" indent="-342900">
              <a:buFont typeface="+mj-lt"/>
              <a:buAutoNum type="arabicParenR"/>
            </a:pPr>
            <a:r>
              <a:rPr lang="ko-KR" altLang="en-US" sz="1400" dirty="0" err="1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팔공세라텍</a:t>
            </a:r>
            <a:r>
              <a:rPr lang="ko-KR" altLang="en-US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 </a:t>
            </a:r>
            <a:r>
              <a:rPr lang="en-US" altLang="ko-KR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109.91m2, 337.41m2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주차장 공사비 지원 및 이용시간 협의</a:t>
            </a:r>
            <a:endParaRPr lang="en-US" altLang="ko-KR" sz="14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최대 </a:t>
            </a:r>
            <a:r>
              <a:rPr lang="en-US" altLang="ko-KR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2000</a:t>
            </a:r>
            <a:r>
              <a:rPr lang="ko-KR" altLang="en-US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만원까지 가능</a:t>
            </a:r>
            <a:endParaRPr lang="en-US" altLang="ko-KR" sz="1400" dirty="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평균 남구 주차장 이용요금</a:t>
            </a:r>
            <a:r>
              <a:rPr lang="en-US" altLang="ko-KR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: </a:t>
            </a:r>
            <a:r>
              <a:rPr lang="en-US" altLang="ko-KR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30</a:t>
            </a:r>
            <a:r>
              <a:rPr lang="ko-KR" altLang="en-US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분</a:t>
            </a:r>
            <a:r>
              <a:rPr lang="en-US" altLang="ko-KR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:</a:t>
            </a:r>
            <a:r>
              <a:rPr lang="en-US" altLang="ko-KR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325</a:t>
            </a:r>
            <a:r>
              <a:rPr lang="ko-KR" altLang="en-US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원</a:t>
            </a:r>
            <a:r>
              <a:rPr lang="en-US" altLang="ko-KR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, 10</a:t>
            </a:r>
            <a:r>
              <a:rPr lang="ko-KR" altLang="en-US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분</a:t>
            </a:r>
            <a:r>
              <a:rPr lang="en-US" altLang="ko-KR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:200</a:t>
            </a:r>
            <a:r>
              <a:rPr lang="ko-KR" altLang="en-US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원</a:t>
            </a:r>
            <a:r>
              <a:rPr lang="en-US" altLang="ko-KR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, </a:t>
            </a:r>
            <a:r>
              <a:rPr lang="ko-KR" altLang="en-US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일</a:t>
            </a:r>
            <a:r>
              <a:rPr lang="en-US" altLang="ko-KR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:3</a:t>
            </a:r>
            <a:r>
              <a:rPr lang="ko-KR" altLang="en-US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천원</a:t>
            </a:r>
            <a:r>
              <a:rPr lang="en-US" altLang="ko-KR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, </a:t>
            </a:r>
            <a:r>
              <a:rPr lang="ko-KR" altLang="en-US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월</a:t>
            </a:r>
            <a:r>
              <a:rPr lang="en-US" altLang="ko-KR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:3.5</a:t>
            </a:r>
            <a:r>
              <a:rPr lang="ko-KR" altLang="en-US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만원</a:t>
            </a:r>
            <a:endParaRPr lang="ko-KR" altLang="en-US" sz="14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692" y="1365291"/>
            <a:ext cx="3134257" cy="23841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559" y="3919456"/>
            <a:ext cx="3134257" cy="230271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997913" y="2403466"/>
            <a:ext cx="10594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봉덕교회</a:t>
            </a:r>
            <a:endParaRPr lang="en-US" altLang="ko-KR" sz="1400" b="1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algn="ctr"/>
            <a:r>
              <a:rPr lang="ko-KR" altLang="en-US" sz="140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대구 </a:t>
            </a:r>
            <a:r>
              <a:rPr lang="ko-KR" altLang="en-US" sz="1400">
                <a:latin typeface="Yoon® 민국" panose="020B0303000000000000" pitchFamily="50" charset="-127"/>
                <a:ea typeface="Yoon® 민국" panose="020B0303000000000000" pitchFamily="50" charset="-127"/>
              </a:rPr>
              <a:t>남구 대봉로 </a:t>
            </a:r>
            <a:r>
              <a:rPr lang="en-US" altLang="ko-KR" sz="1400">
                <a:latin typeface="Yoon® 민국" panose="020B0303000000000000" pitchFamily="50" charset="-127"/>
                <a:ea typeface="Yoon® 민국" panose="020B0303000000000000" pitchFamily="50" charset="-127"/>
              </a:rPr>
              <a:t>43</a:t>
            </a:r>
            <a:endParaRPr lang="ko-KR" altLang="en-US" sz="14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22427" y="4955779"/>
            <a:ext cx="11225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팔공세라텍</a:t>
            </a:r>
            <a:endParaRPr lang="en-US" altLang="ko-KR" sz="1400" b="1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algn="ctr"/>
            <a:r>
              <a:rPr lang="ko-KR" altLang="en-US" sz="1400"/>
              <a:t>대구 남구 대봉로 </a:t>
            </a:r>
            <a:r>
              <a:rPr lang="en-US" altLang="ko-KR" sz="1400"/>
              <a:t>53</a:t>
            </a:r>
            <a:endParaRPr lang="ko-KR" altLang="en-US" sz="14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6" name="양쪽 모서리가 둥근 사각형 14"/>
          <p:cNvSpPr/>
          <p:nvPr/>
        </p:nvSpPr>
        <p:spPr>
          <a:xfrm>
            <a:off x="6677323" y="126256"/>
            <a:ext cx="1219336" cy="488377"/>
          </a:xfrm>
          <a:prstGeom prst="round2SameRect">
            <a:avLst>
              <a:gd name="adj1" fmla="val 46312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분석배경</a:t>
            </a:r>
            <a:endParaRPr lang="ko-KR" altLang="en-US" sz="1200" dirty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7" name="양쪽 모서리가 둥근 사각형 15"/>
          <p:cNvSpPr/>
          <p:nvPr/>
        </p:nvSpPr>
        <p:spPr>
          <a:xfrm>
            <a:off x="7909063" y="111424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EAD</a:t>
            </a:r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 전처리</a:t>
            </a:r>
            <a:endParaRPr lang="en-US" altLang="ko-KR" sz="120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8" name="양쪽 모서리가 둥근 사각형 16"/>
          <p:cNvSpPr/>
          <p:nvPr/>
        </p:nvSpPr>
        <p:spPr>
          <a:xfrm>
            <a:off x="9125215" y="109322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데이터 분석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9" name="양쪽 모서리가 둥근 사각형 17"/>
          <p:cNvSpPr/>
          <p:nvPr/>
        </p:nvSpPr>
        <p:spPr>
          <a:xfrm>
            <a:off x="10328231" y="109322"/>
            <a:ext cx="1380455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활용방안 도출</a:t>
            </a:r>
            <a:endParaRPr lang="en-US" altLang="ko-KR" sz="1200" dirty="0" smtClean="0">
              <a:solidFill>
                <a:schemeClr val="tx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125215" y="1709571"/>
            <a:ext cx="1216152" cy="16188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529534" y="4093701"/>
            <a:ext cx="1903769" cy="16518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253435" y="1777816"/>
            <a:ext cx="315022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[</a:t>
            </a:r>
            <a:r>
              <a:rPr lang="ko-KR" altLang="en-US" sz="2000" b="1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자투리땅 활용 </a:t>
            </a:r>
            <a:r>
              <a:rPr lang="ko-KR" altLang="en-US" sz="20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주차장 예시</a:t>
            </a:r>
            <a:r>
              <a:rPr lang="en-US" altLang="ko-KR" sz="20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]</a:t>
            </a:r>
            <a:endParaRPr lang="ko-KR" altLang="en-US" sz="2000" b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algn="ctr"/>
            <a:endParaRPr lang="en-US" altLang="ko-KR" sz="1500" b="1" dirty="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algn="ctr"/>
            <a:r>
              <a:rPr lang="ko-KR" altLang="en-US" sz="15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남구 자투리땅 활용계획</a:t>
            </a:r>
            <a:endParaRPr lang="ko-KR" altLang="en-US" sz="1500" b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554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9099" y="600744"/>
            <a:ext cx="11217348" cy="58691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04813" y="820249"/>
            <a:ext cx="1785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활용방안 </a:t>
            </a:r>
            <a:r>
              <a:rPr lang="en-US" altLang="ko-KR" sz="24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5</a:t>
            </a:r>
            <a:endParaRPr lang="ko-KR" altLang="en-US" sz="2400" b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3" name="Rectangle 2"/>
          <p:cNvSpPr/>
          <p:nvPr/>
        </p:nvSpPr>
        <p:spPr>
          <a:xfrm>
            <a:off x="1088272" y="1501419"/>
            <a:ext cx="6645860" cy="46515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2180" y="1224787"/>
            <a:ext cx="2792754" cy="22766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7496" y="3653524"/>
            <a:ext cx="2824756" cy="24282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7" name="그룹 26"/>
          <p:cNvGrpSpPr/>
          <p:nvPr/>
        </p:nvGrpSpPr>
        <p:grpSpPr>
          <a:xfrm>
            <a:off x="1348533" y="1859292"/>
            <a:ext cx="6262924" cy="3935766"/>
            <a:chOff x="1369741" y="1350689"/>
            <a:chExt cx="6485337" cy="5876360"/>
          </a:xfrm>
        </p:grpSpPr>
        <p:sp>
          <p:nvSpPr>
            <p:cNvPr id="16" name="TextBox 15"/>
            <p:cNvSpPr txBox="1"/>
            <p:nvPr/>
          </p:nvSpPr>
          <p:spPr>
            <a:xfrm>
              <a:off x="2908520" y="1350689"/>
              <a:ext cx="2940068" cy="5973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[</a:t>
              </a:r>
              <a:r>
                <a:rPr lang="ko-KR" altLang="en-US" sz="2000" b="1" dirty="0" smtClean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소방관 진입구 표시제도</a:t>
              </a:r>
              <a:r>
                <a:rPr lang="en-US" altLang="ko-KR" sz="2000" b="1" dirty="0" smtClean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]</a:t>
              </a:r>
              <a:endParaRPr lang="ko-KR" altLang="en-US" sz="2000" b="1" dirty="0">
                <a:latin typeface="Yoon® 민국" panose="020B0303000000000000" pitchFamily="50" charset="-127"/>
                <a:ea typeface="Yoon® 민국" panose="020B0303000000000000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369741" y="2310069"/>
              <a:ext cx="6485337" cy="4916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 smtClean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창문에 소방대 비상진입을 위해 창문 주변에 장애물 등을 제한하는 제도</a:t>
              </a:r>
              <a:endParaRPr lang="en-US" altLang="ko-KR" sz="1600" dirty="0" smtClean="0">
                <a:latin typeface="Yoon® 민국" panose="020B0303000000000000" pitchFamily="50" charset="-127"/>
                <a:ea typeface="Yoon® 민국" panose="020B0303000000000000" pitchFamily="50" charset="-127"/>
              </a:endParaRPr>
            </a:p>
            <a:p>
              <a:pPr marL="800100" lvl="1" indent="-342900">
                <a:buFont typeface="+mj-lt"/>
                <a:buAutoNum type="arabicParenR"/>
              </a:pPr>
              <a:r>
                <a:rPr lang="ko-KR" altLang="en-US" sz="1600" dirty="0" err="1" smtClean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출동시</a:t>
              </a:r>
              <a:r>
                <a:rPr lang="ko-KR" altLang="en-US" sz="1600" dirty="0" smtClean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 단시간에 최적의 건물 진입로를 찾으므로 </a:t>
              </a:r>
              <a:r>
                <a:rPr lang="ko-KR" altLang="en-US" sz="1600" dirty="0" err="1" smtClean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골든타임을</a:t>
              </a:r>
              <a:r>
                <a:rPr lang="ko-KR" altLang="en-US" sz="1600" dirty="0" smtClean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 놓치지 않을 수 있고</a:t>
              </a:r>
              <a:r>
                <a:rPr lang="en-US" altLang="ko-KR" sz="1600" dirty="0" smtClean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, </a:t>
              </a:r>
              <a:r>
                <a:rPr lang="ko-KR" altLang="en-US" sz="1600" dirty="0" smtClean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화재 발생시 시민들의 대피경로로도 사용가능</a:t>
              </a:r>
              <a:endParaRPr lang="en-US" altLang="ko-KR" sz="1600" dirty="0">
                <a:latin typeface="Yoon® 민국" panose="020B0303000000000000" pitchFamily="50" charset="-127"/>
                <a:ea typeface="Yoon® 민국" panose="020B0303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건물</a:t>
              </a:r>
              <a:r>
                <a:rPr lang="en-US" altLang="ko-KR" sz="1600" dirty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(2-11</a:t>
              </a:r>
              <a:r>
                <a:rPr lang="ko-KR" altLang="en-US" sz="1600" dirty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층</a:t>
              </a:r>
              <a:r>
                <a:rPr lang="en-US" altLang="ko-KR" sz="1600" dirty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)</a:t>
              </a:r>
              <a:r>
                <a:rPr lang="ko-KR" altLang="en-US" sz="1600" dirty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에 소방대 </a:t>
              </a:r>
              <a:r>
                <a:rPr lang="ko-KR" altLang="en-US" sz="1600" dirty="0" err="1">
                  <a:latin typeface="Yoon® 민국" panose="020B0303000000000000" pitchFamily="50" charset="-127"/>
                  <a:ea typeface="Yoon® 민국" panose="020B0303000000000000" pitchFamily="50" charset="-127"/>
                </a:rPr>
                <a:t>진입창</a:t>
              </a:r>
              <a:r>
                <a:rPr lang="ko-KR" altLang="en-US" sz="1600" dirty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 설치 의무화 제도 실시</a:t>
              </a:r>
              <a:r>
                <a:rPr lang="en-US" altLang="ko-KR" sz="1600" dirty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(19.10.24)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소방대 </a:t>
              </a:r>
              <a:r>
                <a:rPr lang="ko-KR" altLang="en-US" sz="1600" dirty="0" err="1">
                  <a:latin typeface="Yoon® 민국" panose="020B0303000000000000" pitchFamily="50" charset="-127"/>
                  <a:ea typeface="Yoon® 민국" panose="020B0303000000000000" pitchFamily="50" charset="-127"/>
                </a:rPr>
                <a:t>진입구</a:t>
              </a:r>
              <a:r>
                <a:rPr lang="ko-KR" altLang="en-US" sz="1600" dirty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 설치기준</a:t>
              </a:r>
              <a:endParaRPr lang="en-US" altLang="ko-KR" sz="1600" dirty="0">
                <a:latin typeface="Yoon® 민국" panose="020B0303000000000000" pitchFamily="50" charset="-127"/>
                <a:ea typeface="Yoon® 민국" panose="020B0303000000000000" pitchFamily="50" charset="-127"/>
              </a:endParaRPr>
            </a:p>
            <a:p>
              <a:pPr marL="800100" lvl="1" indent="-342900">
                <a:buFont typeface="+mj-lt"/>
                <a:buAutoNum type="arabicParenR"/>
              </a:pPr>
              <a:r>
                <a:rPr lang="en-US" altLang="ko-KR" sz="1600" dirty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2~11</a:t>
              </a:r>
              <a:r>
                <a:rPr lang="ko-KR" altLang="en-US" sz="1600" dirty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층 이하 창문에 소방관 </a:t>
              </a:r>
              <a:r>
                <a:rPr lang="ko-KR" altLang="en-US" sz="1600" dirty="0" err="1">
                  <a:latin typeface="Yoon® 민국" panose="020B0303000000000000" pitchFamily="50" charset="-127"/>
                  <a:ea typeface="Yoon® 민국" panose="020B0303000000000000" pitchFamily="50" charset="-127"/>
                </a:rPr>
                <a:t>진입창</a:t>
              </a:r>
              <a:r>
                <a:rPr lang="ko-KR" altLang="en-US" sz="1600" dirty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 서리</a:t>
              </a:r>
              <a:r>
                <a:rPr lang="en-US" altLang="ko-KR" sz="1600" dirty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(</a:t>
              </a:r>
              <a:r>
                <a:rPr lang="ko-KR" altLang="en-US" sz="1600" dirty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수평거리 </a:t>
              </a:r>
              <a:r>
                <a:rPr lang="en-US" altLang="ko-KR" sz="1600" dirty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40m</a:t>
              </a:r>
              <a:r>
                <a:rPr lang="ko-KR" altLang="en-US" sz="1600" dirty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마다</a:t>
              </a:r>
              <a:r>
                <a:rPr lang="en-US" altLang="ko-KR" sz="1600" dirty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)</a:t>
              </a:r>
            </a:p>
            <a:p>
              <a:pPr marL="800100" lvl="1" indent="-342900">
                <a:buFont typeface="+mj-lt"/>
                <a:buAutoNum type="arabicParenR"/>
              </a:pPr>
              <a:r>
                <a:rPr lang="ko-KR" altLang="en-US" sz="1600" dirty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소방차 진입로 또는 소방차 진입이 가능한 공터에 면할 것</a:t>
              </a:r>
              <a:endParaRPr lang="en-US" altLang="ko-KR" sz="1600" dirty="0">
                <a:latin typeface="Yoon® 민국" panose="020B0303000000000000" pitchFamily="50" charset="-127"/>
                <a:ea typeface="Yoon® 민국" panose="020B0303000000000000" pitchFamily="50" charset="-127"/>
              </a:endParaRPr>
            </a:p>
            <a:p>
              <a:pPr marL="800100" lvl="1" indent="-342900">
                <a:buFont typeface="+mj-lt"/>
                <a:buAutoNum type="arabicParenR"/>
              </a:pPr>
              <a:r>
                <a:rPr lang="ko-KR" altLang="en-US" sz="1600" dirty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지름 </a:t>
              </a:r>
              <a:r>
                <a:rPr lang="en-US" altLang="ko-KR" sz="1600" dirty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20cm</a:t>
              </a:r>
              <a:r>
                <a:rPr lang="ko-KR" altLang="en-US" sz="1600" dirty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이상</a:t>
              </a:r>
              <a:r>
                <a:rPr lang="en-US" altLang="ko-KR" sz="1600" dirty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, </a:t>
              </a:r>
              <a:r>
                <a:rPr lang="ko-KR" altLang="en-US" sz="1600" dirty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야간 식별이 가능한 역삼각형 표지 부착</a:t>
              </a:r>
              <a:endParaRPr lang="en-US" altLang="ko-KR" sz="1600" dirty="0">
                <a:latin typeface="Yoon® 민국" panose="020B0303000000000000" pitchFamily="50" charset="-127"/>
                <a:ea typeface="Yoon® 민국" panose="020B0303000000000000" pitchFamily="50" charset="-127"/>
              </a:endParaRPr>
            </a:p>
            <a:p>
              <a:pPr marL="800100" lvl="1" indent="-342900">
                <a:buFont typeface="+mj-lt"/>
                <a:buAutoNum type="arabicParenR"/>
              </a:pPr>
              <a:r>
                <a:rPr lang="ko-KR" altLang="en-US" sz="1600" dirty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창문의 한쪽모서리에 지름 </a:t>
              </a:r>
              <a:r>
                <a:rPr lang="en-US" altLang="ko-KR" sz="1600" dirty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3cm </a:t>
              </a:r>
              <a:r>
                <a:rPr lang="ko-KR" altLang="en-US" sz="1600" dirty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이상의 원형으로 </a:t>
              </a:r>
              <a:r>
                <a:rPr lang="ko-KR" altLang="en-US" sz="1600" dirty="0" err="1">
                  <a:latin typeface="Yoon® 민국" panose="020B0303000000000000" pitchFamily="50" charset="-127"/>
                  <a:ea typeface="Yoon® 민국" panose="020B0303000000000000" pitchFamily="50" charset="-127"/>
                </a:rPr>
                <a:t>타격지점</a:t>
              </a:r>
              <a:r>
                <a:rPr lang="ko-KR" altLang="en-US" sz="1600" dirty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 표시</a:t>
              </a:r>
              <a:endParaRPr lang="en-US" altLang="ko-KR" sz="1600" dirty="0">
                <a:latin typeface="Yoon® 민국" panose="020B0303000000000000" pitchFamily="50" charset="-127"/>
                <a:ea typeface="Yoon® 민국" panose="020B0303000000000000" pitchFamily="50" charset="-127"/>
              </a:endParaRPr>
            </a:p>
            <a:p>
              <a:pPr marL="800100" lvl="1" indent="-342900">
                <a:buFont typeface="+mj-lt"/>
                <a:buAutoNum type="arabicParenR"/>
              </a:pPr>
              <a:r>
                <a:rPr lang="ko-KR" altLang="en-US" sz="1600" dirty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폭 </a:t>
              </a:r>
              <a:r>
                <a:rPr lang="en-US" altLang="ko-KR" sz="1600" dirty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90m </a:t>
              </a:r>
              <a:r>
                <a:rPr lang="ko-KR" altLang="en-US" sz="1600" dirty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이상</a:t>
              </a:r>
              <a:r>
                <a:rPr lang="en-US" altLang="ko-KR" sz="1600" dirty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, </a:t>
              </a:r>
              <a:r>
                <a:rPr lang="ko-KR" altLang="en-US" sz="1600" dirty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높이 </a:t>
              </a:r>
              <a:r>
                <a:rPr lang="en-US" altLang="ko-KR" sz="1600" dirty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1.2m</a:t>
              </a:r>
              <a:r>
                <a:rPr lang="ko-KR" altLang="en-US" sz="1600" dirty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 이상</a:t>
              </a:r>
              <a:r>
                <a:rPr lang="en-US" altLang="ko-KR" sz="1600" dirty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, </a:t>
              </a:r>
              <a:r>
                <a:rPr lang="ko-KR" altLang="en-US" sz="1600" dirty="0" err="1">
                  <a:latin typeface="Yoon® 민국" panose="020B0303000000000000" pitchFamily="50" charset="-127"/>
                  <a:ea typeface="Yoon® 민국" panose="020B0303000000000000" pitchFamily="50" charset="-127"/>
                </a:rPr>
                <a:t>실내바닥으로부터</a:t>
              </a:r>
              <a:r>
                <a:rPr lang="ko-KR" altLang="en-US" sz="1600" dirty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 </a:t>
              </a:r>
              <a:r>
                <a:rPr lang="en-US" altLang="ko-KR" sz="1600" dirty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80cm</a:t>
              </a:r>
              <a:r>
                <a:rPr lang="ko-KR" altLang="en-US" sz="1600" dirty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이내 </a:t>
              </a:r>
              <a:r>
                <a:rPr lang="ko-KR" altLang="en-US" sz="1600" dirty="0" smtClean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설치</a:t>
              </a:r>
              <a:endParaRPr lang="en-US" altLang="ko-KR" sz="1600" dirty="0">
                <a:latin typeface="Yoon® 민국" panose="020B0303000000000000" pitchFamily="50" charset="-127"/>
                <a:ea typeface="Yoon® 민국" panose="020B0303000000000000" pitchFamily="50" charset="-127"/>
              </a:endParaRPr>
            </a:p>
          </p:txBody>
        </p:sp>
      </p:grpSp>
      <p:sp>
        <p:nvSpPr>
          <p:cNvPr id="18" name="양쪽 모서리가 둥근 사각형 14"/>
          <p:cNvSpPr/>
          <p:nvPr/>
        </p:nvSpPr>
        <p:spPr>
          <a:xfrm>
            <a:off x="6677323" y="126256"/>
            <a:ext cx="1219336" cy="488377"/>
          </a:xfrm>
          <a:prstGeom prst="round2SameRect">
            <a:avLst>
              <a:gd name="adj1" fmla="val 46312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분석배경</a:t>
            </a:r>
            <a:endParaRPr lang="ko-KR" altLang="en-US" sz="1200" dirty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9" name="양쪽 모서리가 둥근 사각형 15"/>
          <p:cNvSpPr/>
          <p:nvPr/>
        </p:nvSpPr>
        <p:spPr>
          <a:xfrm>
            <a:off x="7909063" y="111424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EAD</a:t>
            </a:r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 전처리</a:t>
            </a:r>
            <a:endParaRPr lang="en-US" altLang="ko-KR" sz="120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0" name="양쪽 모서리가 둥근 사각형 16"/>
          <p:cNvSpPr/>
          <p:nvPr/>
        </p:nvSpPr>
        <p:spPr>
          <a:xfrm>
            <a:off x="9125215" y="109322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데이터 분석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1" name="양쪽 모서리가 둥근 사각형 17"/>
          <p:cNvSpPr/>
          <p:nvPr/>
        </p:nvSpPr>
        <p:spPr>
          <a:xfrm>
            <a:off x="10328231" y="109322"/>
            <a:ext cx="1380455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활용방안 도출</a:t>
            </a:r>
            <a:endParaRPr lang="en-US" altLang="ko-KR" sz="1200" dirty="0" smtClean="0">
              <a:solidFill>
                <a:schemeClr val="tx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810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9099" y="600744"/>
            <a:ext cx="11217348" cy="58691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368885" y="3011910"/>
            <a:ext cx="482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rgbClr val="C00000"/>
                </a:solidFill>
                <a:latin typeface="Yoon® 독립" panose="02020603020101020101" pitchFamily="18" charset="-127"/>
                <a:ea typeface="Yoon® 독립" panose="02020603020101020101" pitchFamily="18" charset="-127"/>
              </a:rPr>
              <a:t>01</a:t>
            </a:r>
            <a:endParaRPr lang="en-US" sz="2000" b="1">
              <a:solidFill>
                <a:srgbClr val="C00000"/>
              </a:solidFill>
              <a:latin typeface="Yoon® 독립" panose="02020603020101020101" pitchFamily="18" charset="-127"/>
              <a:ea typeface="Yoon® 독립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20877" y="3060036"/>
            <a:ext cx="4392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Yoon® 민국" panose="020B0303000000000000" pitchFamily="50" charset="-127"/>
                <a:ea typeface="Yoon® 민국" panose="020B0303000000000000" pitchFamily="50" charset="-127"/>
              </a:rPr>
              <a:t>개인정보보호법 등의 문제점으로 인해 데이터 수집에 </a:t>
            </a:r>
            <a:r>
              <a:rPr lang="ko-KR" altLang="en-US" sz="200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어려움</a:t>
            </a:r>
            <a:endParaRPr lang="en-US" altLang="ko-KR" sz="200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68885" y="4202570"/>
            <a:ext cx="482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rgbClr val="C00000"/>
                </a:solidFill>
                <a:latin typeface="Yoon® 독립" panose="02020603020101020101" pitchFamily="18" charset="-127"/>
                <a:ea typeface="Yoon® 독립" panose="02020603020101020101" pitchFamily="18" charset="-127"/>
              </a:rPr>
              <a:t>02</a:t>
            </a:r>
            <a:endParaRPr lang="en-US" sz="2000" b="1">
              <a:solidFill>
                <a:srgbClr val="C00000"/>
              </a:solidFill>
              <a:latin typeface="Yoon® 독립" panose="02020603020101020101" pitchFamily="18" charset="-127"/>
              <a:ea typeface="Yoon® 독립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20877" y="3859357"/>
            <a:ext cx="44466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Yoon® 민국" panose="020B0303000000000000" pitchFamily="50" charset="-127"/>
                <a:ea typeface="Yoon® 민국" panose="020B0303000000000000" pitchFamily="50" charset="-127"/>
              </a:rPr>
              <a:t>불완전한 공공데이터로 인해 자료 수집의 어려움</a:t>
            </a:r>
            <a:endParaRPr lang="en-US" altLang="ko-KR" sz="200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200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구청별 </a:t>
            </a:r>
            <a:r>
              <a:rPr lang="ko-KR" altLang="en-US" sz="2000">
                <a:latin typeface="Yoon® 민국" panose="020B0303000000000000" pitchFamily="50" charset="-127"/>
                <a:ea typeface="Yoon® 민국" panose="020B0303000000000000" pitchFamily="50" charset="-127"/>
              </a:rPr>
              <a:t>데이터의 비일관성</a:t>
            </a:r>
            <a:endParaRPr lang="en-US" altLang="ko-KR" sz="200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200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여러 </a:t>
            </a:r>
            <a:r>
              <a:rPr lang="ko-KR" altLang="en-US" sz="2000">
                <a:latin typeface="Yoon® 민국" panose="020B0303000000000000" pitchFamily="50" charset="-127"/>
                <a:ea typeface="Yoon® 민국" panose="020B0303000000000000" pitchFamily="50" charset="-127"/>
              </a:rPr>
              <a:t>화재발생요인의 데이터 </a:t>
            </a:r>
            <a:r>
              <a:rPr lang="ko-KR" altLang="en-US" sz="200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부재</a:t>
            </a:r>
            <a:endParaRPr lang="en-US" altLang="ko-KR" sz="200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72023" y="5253693"/>
            <a:ext cx="482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rgbClr val="C00000"/>
                </a:solidFill>
                <a:latin typeface="Yoon® 독립" panose="02020603020101020101" pitchFamily="18" charset="-127"/>
                <a:ea typeface="Yoon® 독립" panose="02020603020101020101" pitchFamily="18" charset="-127"/>
              </a:rPr>
              <a:t>03</a:t>
            </a:r>
            <a:endParaRPr lang="en-US" sz="2000" b="1">
              <a:solidFill>
                <a:srgbClr val="C00000"/>
              </a:solidFill>
              <a:latin typeface="Yoon® 독립" panose="02020603020101020101" pitchFamily="18" charset="-127"/>
              <a:ea typeface="Yoon® 독립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920877" y="5235074"/>
            <a:ext cx="4392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자세하지 </a:t>
            </a:r>
            <a:r>
              <a:rPr lang="ko-KR" altLang="en-US" sz="2000">
                <a:latin typeface="Yoon® 민국" panose="020B0303000000000000" pitchFamily="50" charset="-127"/>
                <a:ea typeface="Yoon® 민국" panose="020B0303000000000000" pitchFamily="50" charset="-127"/>
              </a:rPr>
              <a:t>않은 주소 데이터로 지오코딩 과정에서의 </a:t>
            </a:r>
            <a:r>
              <a:rPr lang="ko-KR" altLang="en-US" sz="200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오류</a:t>
            </a:r>
            <a:endParaRPr lang="en-US" sz="200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15077" y="2510019"/>
            <a:ext cx="2272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시사점</a:t>
            </a:r>
            <a:endParaRPr lang="ko-KR" altLang="en-US" sz="2400" b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090062" y="2540413"/>
            <a:ext cx="1291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의의</a:t>
            </a:r>
            <a:endParaRPr lang="ko-KR" altLang="en-US" sz="2400" b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360589" y="3023231"/>
            <a:ext cx="3588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Yoon® 민국" panose="020B0303000000000000" pitchFamily="50" charset="-127"/>
                <a:ea typeface="Yoon® 민국" panose="020B0303000000000000" pitchFamily="50" charset="-127"/>
              </a:rPr>
              <a:t>화재취약지역 선정에 그치지 않고  불법주정차와 연계 </a:t>
            </a:r>
            <a:r>
              <a:rPr lang="ko-KR" altLang="en-US" sz="200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분석</a:t>
            </a:r>
            <a:endParaRPr lang="en-US" altLang="ko-KR" sz="200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762" y="924021"/>
            <a:ext cx="1443297" cy="144329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6877915" y="3014763"/>
            <a:ext cx="482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rgbClr val="C00000"/>
                </a:solidFill>
                <a:latin typeface="Yoon® 독립" panose="02020603020101020101" pitchFamily="18" charset="-127"/>
                <a:ea typeface="Yoon® 독립" panose="02020603020101020101" pitchFamily="18" charset="-127"/>
              </a:rPr>
              <a:t>01</a:t>
            </a:r>
            <a:endParaRPr lang="en-US" sz="2000" b="1">
              <a:solidFill>
                <a:srgbClr val="C00000"/>
              </a:solidFill>
              <a:latin typeface="Yoon® 독립" panose="02020603020101020101" pitchFamily="18" charset="-127"/>
              <a:ea typeface="Yoon® 독립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77915" y="4120966"/>
            <a:ext cx="482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rgbClr val="C00000"/>
                </a:solidFill>
                <a:latin typeface="Yoon® 독립" panose="02020603020101020101" pitchFamily="18" charset="-127"/>
                <a:ea typeface="Yoon® 독립" panose="02020603020101020101" pitchFamily="18" charset="-127"/>
              </a:rPr>
              <a:t>02</a:t>
            </a:r>
            <a:endParaRPr lang="en-US" sz="2000" b="1">
              <a:solidFill>
                <a:srgbClr val="C00000"/>
              </a:solidFill>
              <a:latin typeface="Yoon® 독립" panose="02020603020101020101" pitchFamily="18" charset="-127"/>
              <a:ea typeface="Yoon® 독립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60589" y="4048682"/>
            <a:ext cx="3588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불법주정차 관련 데이터 기반 정책결정 지원</a:t>
            </a:r>
            <a:endParaRPr lang="en-US" altLang="ko-KR" sz="200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77915" y="5227169"/>
            <a:ext cx="482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rgbClr val="C00000"/>
                </a:solidFill>
                <a:latin typeface="Yoon® 독립" panose="02020603020101020101" pitchFamily="18" charset="-127"/>
                <a:ea typeface="Yoon® 독립" panose="02020603020101020101" pitchFamily="18" charset="-127"/>
              </a:rPr>
              <a:t>03</a:t>
            </a:r>
            <a:endParaRPr lang="en-US" sz="2000" b="1">
              <a:solidFill>
                <a:srgbClr val="C00000"/>
              </a:solidFill>
              <a:latin typeface="Yoon® 독립" panose="02020603020101020101" pitchFamily="18" charset="-127"/>
              <a:ea typeface="Yoon® 독립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360589" y="5100980"/>
            <a:ext cx="3588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화재</a:t>
            </a:r>
            <a:r>
              <a:rPr lang="en-US" altLang="ko-KR" sz="200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, </a:t>
            </a:r>
            <a:r>
              <a:rPr lang="ko-KR" altLang="en-US" sz="200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불법주정차 관련 의사결정 근거자료로써 활용가능</a:t>
            </a:r>
            <a:endParaRPr lang="en-US" altLang="ko-KR" sz="200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673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667693"/>
            <a:ext cx="12192000" cy="2190307"/>
          </a:xfrm>
          <a:prstGeom prst="rect">
            <a:avLst/>
          </a:prstGeom>
          <a:solidFill>
            <a:srgbClr val="FF3A2F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633" y="2169043"/>
            <a:ext cx="2858401" cy="2858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21350" y="2521619"/>
            <a:ext cx="8749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감사합니다</a:t>
            </a:r>
            <a:r>
              <a:rPr lang="en-US" altLang="ko-KR" sz="3600" b="1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.</a:t>
            </a:r>
            <a:endParaRPr lang="en-US" altLang="ko-KR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107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9099" y="600744"/>
            <a:ext cx="11217348" cy="58691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24987" t="10731" b="17888"/>
          <a:stretch/>
        </p:blipFill>
        <p:spPr>
          <a:xfrm flipH="1">
            <a:off x="1026657" y="1952090"/>
            <a:ext cx="3356885" cy="4507552"/>
          </a:xfrm>
          <a:prstGeom prst="rect">
            <a:avLst/>
          </a:prstGeom>
        </p:spPr>
      </p:pic>
      <p:pic>
        <p:nvPicPr>
          <p:cNvPr id="1026" name="Picture 2" descr="소방 출동로에 불법 주차된 자동차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647" y="2527443"/>
            <a:ext cx="1322371" cy="209592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878863" y="5530078"/>
            <a:ext cx="4446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출처 </a:t>
            </a:r>
            <a:r>
              <a:rPr lang="en-US" altLang="ko-KR" sz="14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: </a:t>
            </a:r>
            <a:r>
              <a:rPr lang="en-US" altLang="ko-KR" sz="1400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[”</a:t>
            </a:r>
            <a:r>
              <a:rPr lang="ko-KR" altLang="en-US" sz="1400" dirty="0" smtClean="0"/>
              <a:t>생명과 </a:t>
            </a:r>
            <a:r>
              <a:rPr lang="ko-KR" altLang="en-US" sz="1400" dirty="0"/>
              <a:t>연결되는 </a:t>
            </a:r>
            <a:r>
              <a:rPr lang="ko-KR" altLang="en-US" sz="1400" dirty="0" err="1"/>
              <a:t>소방로</a:t>
            </a:r>
            <a:r>
              <a:rPr lang="ko-KR" altLang="en-US" sz="1400" dirty="0"/>
              <a:t> 확보 </a:t>
            </a:r>
            <a:r>
              <a:rPr lang="ko-KR" altLang="en-US" sz="1400" dirty="0" smtClean="0"/>
              <a:t>시급</a:t>
            </a:r>
            <a:r>
              <a:rPr lang="en-US" altLang="ko-KR" sz="1400" dirty="0" smtClean="0"/>
              <a:t>” </a:t>
            </a:r>
            <a:r>
              <a:rPr lang="ko-KR" altLang="en-US" sz="1400" dirty="0" smtClean="0"/>
              <a:t>대구신문</a:t>
            </a:r>
            <a:r>
              <a:rPr lang="en-US" altLang="ko-KR" sz="1400" dirty="0" smtClean="0"/>
              <a:t>]</a:t>
            </a:r>
            <a:endParaRPr lang="en-US" sz="14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 flipV="1">
            <a:off x="7077315" y="2034960"/>
            <a:ext cx="3114675" cy="150708"/>
          </a:xfrm>
          <a:prstGeom prst="round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967898" y="1929269"/>
            <a:ext cx="6357257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불법주정차</a:t>
            </a:r>
            <a:r>
              <a:rPr lang="ko-KR" altLang="en-US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로 인해 소방차 출동시간이 해마다 지연되고 있다</a:t>
            </a:r>
            <a:r>
              <a:rPr lang="en-US" altLang="ko-KR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.</a:t>
            </a:r>
            <a:r>
              <a:rPr lang="ko-KR" altLang="en-US" dirty="0">
                <a:latin typeface="Yoon® 민국" panose="020B0303000000000000" pitchFamily="50" charset="-127"/>
                <a:ea typeface="Yoon® 민국" panose="020B0303000000000000" pitchFamily="50" charset="-127"/>
              </a:rPr>
              <a:t/>
            </a:r>
            <a:br>
              <a:rPr lang="ko-KR" altLang="en-US" dirty="0">
                <a:latin typeface="Yoon® 민국" panose="020B0303000000000000" pitchFamily="50" charset="-127"/>
                <a:ea typeface="Yoon® 민국" panose="020B0303000000000000" pitchFamily="50" charset="-127"/>
              </a:rPr>
            </a:br>
            <a:r>
              <a:rPr lang="ko-KR" altLang="en-US" dirty="0">
                <a:latin typeface="Yoon® 민국" panose="020B0303000000000000" pitchFamily="50" charset="-127"/>
                <a:ea typeface="Yoon® 민국" panose="020B0303000000000000" pitchFamily="50" charset="-127"/>
              </a:rPr>
              <a:t/>
            </a:r>
            <a:br>
              <a:rPr lang="ko-KR" altLang="en-US" dirty="0">
                <a:latin typeface="Yoon® 민국" panose="020B0303000000000000" pitchFamily="50" charset="-127"/>
                <a:ea typeface="Yoon® 민국" panose="020B0303000000000000" pitchFamily="50" charset="-127"/>
              </a:rPr>
            </a:br>
            <a:r>
              <a:rPr lang="ko-KR" altLang="en-US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대구소방본부에 </a:t>
            </a:r>
            <a:r>
              <a:rPr lang="ko-KR" altLang="en-US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따르면 지난해 소방차 </a:t>
            </a:r>
            <a:r>
              <a:rPr lang="ko-KR" altLang="en-US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출동시간은</a:t>
            </a:r>
            <a:endParaRPr lang="en-US" altLang="ko-KR" dirty="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algn="ctr"/>
            <a:r>
              <a:rPr lang="ko-KR" altLang="en-US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전국 </a:t>
            </a:r>
            <a:r>
              <a:rPr lang="ko-KR" altLang="en-US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평균 </a:t>
            </a:r>
            <a:r>
              <a:rPr lang="en-US" altLang="ko-KR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9</a:t>
            </a:r>
            <a:r>
              <a:rPr lang="ko-KR" altLang="en-US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분으로 지난 </a:t>
            </a:r>
            <a:r>
              <a:rPr lang="en-US" altLang="ko-KR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2007</a:t>
            </a:r>
            <a:r>
              <a:rPr lang="ko-KR" altLang="en-US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년보다 </a:t>
            </a:r>
            <a:r>
              <a:rPr lang="en-US" altLang="ko-KR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2</a:t>
            </a:r>
            <a:r>
              <a:rPr lang="ko-KR" altLang="en-US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분 정도 </a:t>
            </a:r>
            <a:r>
              <a:rPr lang="ko-KR" altLang="en-US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길어졌다</a:t>
            </a:r>
            <a:r>
              <a:rPr lang="en-US" altLang="ko-KR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.</a:t>
            </a:r>
            <a:r>
              <a:rPr lang="ko-KR" altLang="en-US" dirty="0">
                <a:latin typeface="Yoon® 민국" panose="020B0303000000000000" pitchFamily="50" charset="-127"/>
                <a:ea typeface="Yoon® 민국" panose="020B0303000000000000" pitchFamily="50" charset="-127"/>
              </a:rPr>
              <a:t/>
            </a:r>
            <a:br>
              <a:rPr lang="ko-KR" altLang="en-US" dirty="0">
                <a:latin typeface="Yoon® 민국" panose="020B0303000000000000" pitchFamily="50" charset="-127"/>
                <a:ea typeface="Yoon® 민국" panose="020B0303000000000000" pitchFamily="50" charset="-127"/>
              </a:rPr>
            </a:br>
            <a:r>
              <a:rPr lang="ko-KR" altLang="en-US" dirty="0">
                <a:latin typeface="Yoon® 민국" panose="020B0303000000000000" pitchFamily="50" charset="-127"/>
                <a:ea typeface="Yoon® 민국" panose="020B0303000000000000" pitchFamily="50" charset="-127"/>
              </a:rPr>
              <a:t/>
            </a:r>
            <a:br>
              <a:rPr lang="ko-KR" altLang="en-US" dirty="0">
                <a:latin typeface="Yoon® 민국" panose="020B0303000000000000" pitchFamily="50" charset="-127"/>
                <a:ea typeface="Yoon® 민국" panose="020B0303000000000000" pitchFamily="50" charset="-127"/>
              </a:rPr>
            </a:br>
            <a:r>
              <a:rPr lang="ko-KR" altLang="en-US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대구의 경우 소방차가 화재현장까지 가는데 평균 </a:t>
            </a:r>
            <a:r>
              <a:rPr lang="en-US" altLang="ko-KR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7</a:t>
            </a:r>
            <a:r>
              <a:rPr lang="ko-KR" altLang="en-US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분이 </a:t>
            </a:r>
            <a:r>
              <a:rPr lang="ko-KR" altLang="en-US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걸렸다</a:t>
            </a:r>
            <a:r>
              <a:rPr lang="en-US" altLang="ko-KR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. </a:t>
            </a:r>
          </a:p>
          <a:p>
            <a:pPr algn="ctr"/>
            <a:r>
              <a:rPr lang="ko-KR" altLang="en-US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특히 </a:t>
            </a:r>
            <a:r>
              <a:rPr lang="ko-KR" altLang="en-US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화재신고 접수 후 소방차가 </a:t>
            </a:r>
            <a:r>
              <a:rPr lang="en-US" altLang="ko-KR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5</a:t>
            </a:r>
            <a:r>
              <a:rPr lang="ko-KR" altLang="en-US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분 이내에 현장에 출동하는 비율은 평균 </a:t>
            </a:r>
            <a:r>
              <a:rPr lang="en-US" altLang="ko-KR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60%</a:t>
            </a:r>
            <a:r>
              <a:rPr lang="ko-KR" altLang="en-US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에 불과하다</a:t>
            </a:r>
            <a:r>
              <a:rPr lang="en-US" altLang="ko-KR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.</a:t>
            </a:r>
            <a:r>
              <a:rPr lang="ko-KR" altLang="en-US" dirty="0">
                <a:latin typeface="Yoon® 민국" panose="020B0303000000000000" pitchFamily="50" charset="-127"/>
                <a:ea typeface="Yoon® 민국" panose="020B0303000000000000" pitchFamily="50" charset="-127"/>
              </a:rPr>
              <a:t/>
            </a:r>
            <a:br>
              <a:rPr lang="ko-KR" altLang="en-US" dirty="0">
                <a:latin typeface="Yoon® 민국" panose="020B0303000000000000" pitchFamily="50" charset="-127"/>
                <a:ea typeface="Yoon® 민국" panose="020B0303000000000000" pitchFamily="50" charset="-127"/>
              </a:rPr>
            </a:br>
            <a:r>
              <a:rPr lang="ko-KR" altLang="en-US" dirty="0">
                <a:latin typeface="Yoon® 민국" panose="020B0303000000000000" pitchFamily="50" charset="-127"/>
                <a:ea typeface="Yoon® 민국" panose="020B0303000000000000" pitchFamily="50" charset="-127"/>
              </a:rPr>
              <a:t/>
            </a:r>
            <a:br>
              <a:rPr lang="ko-KR" altLang="en-US" dirty="0">
                <a:latin typeface="Yoon® 민국" panose="020B0303000000000000" pitchFamily="50" charset="-127"/>
                <a:ea typeface="Yoon® 민국" panose="020B0303000000000000" pitchFamily="50" charset="-127"/>
              </a:rPr>
            </a:br>
            <a:r>
              <a:rPr lang="en-US" altLang="ko-KR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5</a:t>
            </a:r>
            <a:r>
              <a:rPr lang="ko-KR" altLang="en-US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분 초과 사유로는 소방관서와 거리가 ‘</a:t>
            </a:r>
            <a:r>
              <a:rPr lang="en-US" altLang="ko-KR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5㎞ </a:t>
            </a:r>
            <a:r>
              <a:rPr lang="ko-KR" altLang="en-US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이상 멀기 때문’</a:t>
            </a:r>
            <a:r>
              <a:rPr lang="ko-KR" altLang="en-US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이</a:t>
            </a:r>
            <a:endParaRPr lang="en-US" altLang="ko-KR" dirty="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algn="ctr"/>
            <a:r>
              <a:rPr lang="ko-KR" altLang="en-US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대부분을 </a:t>
            </a:r>
            <a:r>
              <a:rPr lang="ko-KR" altLang="en-US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차지했고 이어 </a:t>
            </a:r>
            <a:r>
              <a:rPr lang="ko-KR" altLang="en-US" b="1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불법주정차</a:t>
            </a:r>
            <a:r>
              <a:rPr lang="ko-KR" altLang="en-US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로 </a:t>
            </a:r>
            <a:r>
              <a:rPr lang="ko-KR" altLang="en-US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인한</a:t>
            </a:r>
            <a:endParaRPr lang="en-US" altLang="ko-KR" dirty="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algn="ctr"/>
            <a:r>
              <a:rPr lang="ko-KR" altLang="en-US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도로협소와 </a:t>
            </a:r>
            <a:r>
              <a:rPr lang="ko-KR" altLang="en-US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교통 혼잡이 뒤를 이었다</a:t>
            </a:r>
            <a:r>
              <a:rPr lang="en-US" altLang="ko-KR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.</a:t>
            </a:r>
            <a:r>
              <a:rPr lang="ko-KR" altLang="en-US" dirty="0">
                <a:latin typeface="Yoon® 민국" panose="020B0303000000000000" pitchFamily="50" charset="-127"/>
                <a:ea typeface="Yoon® 민국" panose="020B0303000000000000" pitchFamily="50" charset="-127"/>
              </a:rPr>
              <a:t/>
            </a:r>
            <a:br>
              <a:rPr lang="ko-KR" altLang="en-US" dirty="0">
                <a:latin typeface="Yoon® 민국" panose="020B0303000000000000" pitchFamily="50" charset="-127"/>
                <a:ea typeface="Yoon® 민국" panose="020B0303000000000000" pitchFamily="50" charset="-127"/>
              </a:rPr>
            </a:br>
            <a:endParaRPr lang="en-US" sz="16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983" y="2800103"/>
            <a:ext cx="12183017" cy="1023401"/>
          </a:xfrm>
          <a:prstGeom prst="rect">
            <a:avLst/>
          </a:prstGeom>
          <a:solidFill>
            <a:srgbClr val="333F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 smtClean="0">
                <a:solidFill>
                  <a:schemeClr val="bg1"/>
                </a:solidFill>
                <a:latin typeface="Yoon® 만세" panose="02020603020101020101" pitchFamily="18" charset="-127"/>
                <a:ea typeface="Yoon® 만세" panose="02020603020101020101" pitchFamily="18" charset="-127"/>
              </a:rPr>
              <a:t>불법주정차로 인한 좁은 도로</a:t>
            </a:r>
            <a:r>
              <a:rPr lang="en-US" altLang="ko-KR" sz="3000" dirty="0" smtClean="0">
                <a:solidFill>
                  <a:schemeClr val="bg1"/>
                </a:solidFill>
                <a:latin typeface="Yoon® 만세" panose="02020603020101020101" pitchFamily="18" charset="-127"/>
                <a:ea typeface="Yoon® 만세" panose="02020603020101020101" pitchFamily="18" charset="-127"/>
              </a:rPr>
              <a:t>, </a:t>
            </a:r>
            <a:r>
              <a:rPr lang="ko-KR" altLang="en-US" sz="3000" dirty="0" smtClean="0">
                <a:solidFill>
                  <a:schemeClr val="bg1"/>
                </a:solidFill>
                <a:latin typeface="Yoon® 만세" panose="02020603020101020101" pitchFamily="18" charset="-127"/>
                <a:ea typeface="Yoon® 만세" panose="02020603020101020101" pitchFamily="18" charset="-127"/>
              </a:rPr>
              <a:t>화재 </a:t>
            </a:r>
            <a:r>
              <a:rPr lang="en-US" altLang="ko-KR" sz="3000" dirty="0" smtClean="0">
                <a:solidFill>
                  <a:schemeClr val="accent4"/>
                </a:solidFill>
                <a:latin typeface="Yoon® 만세" panose="02020603020101020101" pitchFamily="18" charset="-127"/>
                <a:ea typeface="Yoon® 만세" panose="02020603020101020101" pitchFamily="18" charset="-127"/>
              </a:rPr>
              <a:t>‘</a:t>
            </a:r>
            <a:r>
              <a:rPr lang="ko-KR" altLang="en-US" sz="3000" dirty="0" smtClean="0">
                <a:solidFill>
                  <a:schemeClr val="accent4"/>
                </a:solidFill>
                <a:latin typeface="Yoon® 만세" panose="02020603020101020101" pitchFamily="18" charset="-127"/>
                <a:ea typeface="Yoon® 만세" panose="02020603020101020101" pitchFamily="18" charset="-127"/>
              </a:rPr>
              <a:t>골든타임</a:t>
            </a:r>
            <a:r>
              <a:rPr lang="en-US" altLang="ko-KR" sz="3000" dirty="0" smtClean="0">
                <a:solidFill>
                  <a:schemeClr val="accent4"/>
                </a:solidFill>
                <a:latin typeface="Yoon® 만세" panose="02020603020101020101" pitchFamily="18" charset="-127"/>
                <a:ea typeface="Yoon® 만세" panose="02020603020101020101" pitchFamily="18" charset="-127"/>
              </a:rPr>
              <a:t>＇</a:t>
            </a:r>
            <a:r>
              <a:rPr lang="ko-KR" altLang="en-US" sz="3000" dirty="0" smtClean="0">
                <a:solidFill>
                  <a:schemeClr val="bg1"/>
                </a:solidFill>
                <a:latin typeface="Yoon® 만세" panose="02020603020101020101" pitchFamily="18" charset="-127"/>
                <a:ea typeface="Yoon® 만세" panose="02020603020101020101" pitchFamily="18" charset="-127"/>
              </a:rPr>
              <a:t>과 직결</a:t>
            </a:r>
            <a:endParaRPr lang="ko-KR" altLang="en-US" sz="3000" dirty="0">
              <a:solidFill>
                <a:schemeClr val="bg1"/>
              </a:solidFill>
              <a:latin typeface="Yoon® 만세" panose="02020603020101020101" pitchFamily="18" charset="-127"/>
              <a:ea typeface="Yoon® 만세" panose="02020603020101020101" pitchFamily="18" charset="-127"/>
            </a:endParaRPr>
          </a:p>
        </p:txBody>
      </p:sp>
      <p:sp>
        <p:nvSpPr>
          <p:cNvPr id="15" name="Rectangle 37"/>
          <p:cNvSpPr/>
          <p:nvPr/>
        </p:nvSpPr>
        <p:spPr>
          <a:xfrm>
            <a:off x="3928249" y="981770"/>
            <a:ext cx="4339047" cy="466044"/>
          </a:xfrm>
          <a:prstGeom prst="rect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골든타임의</a:t>
            </a:r>
            <a:r>
              <a:rPr lang="ko-KR" altLang="en-US" sz="16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 중요성</a:t>
            </a:r>
            <a:endParaRPr lang="en-US" sz="1600" b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1" name="양쪽 모서리가 둥근 사각형 14"/>
          <p:cNvSpPr/>
          <p:nvPr/>
        </p:nvSpPr>
        <p:spPr>
          <a:xfrm>
            <a:off x="6651923" y="126256"/>
            <a:ext cx="1219336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rgbClr val="263238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분석배경</a:t>
            </a:r>
            <a:endParaRPr lang="ko-KR" altLang="en-US" sz="1200" dirty="0">
              <a:solidFill>
                <a:srgbClr val="263238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4" name="양쪽 모서리가 둥근 사각형 16"/>
          <p:cNvSpPr/>
          <p:nvPr/>
        </p:nvSpPr>
        <p:spPr>
          <a:xfrm>
            <a:off x="9099815" y="109322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데이터 분석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5" name="양쪽 모서리가 둥근 사각형 17"/>
          <p:cNvSpPr/>
          <p:nvPr/>
        </p:nvSpPr>
        <p:spPr>
          <a:xfrm>
            <a:off x="10302831" y="109322"/>
            <a:ext cx="1380455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활용방안 도출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6" name="양쪽 모서리가 둥근 사각형 15"/>
          <p:cNvSpPr/>
          <p:nvPr/>
        </p:nvSpPr>
        <p:spPr>
          <a:xfrm>
            <a:off x="7883663" y="111424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EDA </a:t>
            </a:r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전처리</a:t>
            </a:r>
            <a:endParaRPr lang="en-US" altLang="ko-KR" sz="120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418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9099" y="600744"/>
            <a:ext cx="11217348" cy="58691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36352" y="2427689"/>
            <a:ext cx="2735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우리집</a:t>
            </a:r>
            <a:r>
              <a:rPr lang="ko-KR" altLang="en-US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에 불이나면</a:t>
            </a:r>
            <a:endParaRPr lang="en-US" altLang="ko-KR" dirty="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algn="ctr"/>
            <a:r>
              <a:rPr lang="ko-KR" altLang="en-US" b="1" dirty="0" smtClean="0">
                <a:solidFill>
                  <a:srgbClr val="C00000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대구</a:t>
            </a:r>
            <a:r>
              <a:rPr lang="ko-KR" altLang="en-US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소방차</a:t>
            </a:r>
            <a:r>
              <a:rPr lang="ko-KR" altLang="en-US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는 </a:t>
            </a:r>
            <a:r>
              <a:rPr lang="ko-KR" altLang="en-US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언제 올까</a:t>
            </a:r>
            <a:r>
              <a:rPr lang="en-US" altLang="ko-KR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?</a:t>
            </a:r>
            <a:endParaRPr lang="en-US" altLang="ko-KR" dirty="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08" y="3427789"/>
            <a:ext cx="3238482" cy="1803030"/>
          </a:xfrm>
          <a:prstGeom prst="rect">
            <a:avLst/>
          </a:prstGeom>
        </p:spPr>
      </p:pic>
      <p:sp>
        <p:nvSpPr>
          <p:cNvPr id="26" name="Rectangle 37"/>
          <p:cNvSpPr/>
          <p:nvPr/>
        </p:nvSpPr>
        <p:spPr>
          <a:xfrm>
            <a:off x="3926476" y="1001159"/>
            <a:ext cx="4339047" cy="466044"/>
          </a:xfrm>
          <a:prstGeom prst="rect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대구 읍면동별 화재 출동 평균시간 </a:t>
            </a:r>
            <a:endParaRPr lang="en-US" sz="1600" b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138207"/>
              </p:ext>
            </p:extLst>
          </p:nvPr>
        </p:nvGraphicFramePr>
        <p:xfrm>
          <a:off x="5021417" y="1968715"/>
          <a:ext cx="5584758" cy="367717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709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2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4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64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2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771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구분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평균 출동시간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출동 횟수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소방서 개수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안전센터 개수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71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중구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4</a:t>
                      </a:r>
                      <a:r>
                        <a:rPr lang="ko-KR" altLang="en-US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분 </a:t>
                      </a:r>
                      <a:r>
                        <a:rPr lang="en-US" altLang="ko-KR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55</a:t>
                      </a:r>
                      <a:r>
                        <a:rPr lang="ko-KR" altLang="en-US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초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87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71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동구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5</a:t>
                      </a:r>
                      <a:r>
                        <a:rPr lang="ko-KR" altLang="en-US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분 </a:t>
                      </a:r>
                      <a:r>
                        <a:rPr lang="en-US" altLang="ko-KR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22</a:t>
                      </a:r>
                      <a:r>
                        <a:rPr lang="ko-KR" altLang="en-US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초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190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6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71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서구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4</a:t>
                      </a:r>
                      <a:r>
                        <a:rPr lang="ko-KR" altLang="en-US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분 </a:t>
                      </a:r>
                      <a:r>
                        <a:rPr lang="en-US" altLang="ko-KR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52</a:t>
                      </a:r>
                      <a:r>
                        <a:rPr lang="ko-KR" altLang="en-US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초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138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71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남구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4</a:t>
                      </a:r>
                      <a:r>
                        <a:rPr lang="ko-KR" altLang="en-US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분 </a:t>
                      </a:r>
                      <a:r>
                        <a:rPr lang="en-US" altLang="ko-KR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43</a:t>
                      </a:r>
                      <a:r>
                        <a:rPr lang="ko-KR" altLang="en-US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초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80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71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북구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5</a:t>
                      </a:r>
                      <a:r>
                        <a:rPr lang="ko-KR" altLang="en-US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분 </a:t>
                      </a:r>
                      <a:r>
                        <a:rPr lang="en-US" altLang="ko-KR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8</a:t>
                      </a:r>
                      <a:r>
                        <a:rPr lang="ko-KR" altLang="en-US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초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273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71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수성구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5</a:t>
                      </a:r>
                      <a:r>
                        <a:rPr lang="ko-KR" altLang="en-US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분 </a:t>
                      </a:r>
                      <a:r>
                        <a:rPr lang="en-US" altLang="ko-KR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15</a:t>
                      </a:r>
                      <a:r>
                        <a:rPr lang="ko-KR" altLang="en-US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초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178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7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71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달서구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5</a:t>
                      </a:r>
                      <a:r>
                        <a:rPr lang="ko-KR" altLang="en-US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분 </a:t>
                      </a:r>
                      <a:r>
                        <a:rPr lang="en-US" altLang="ko-KR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17</a:t>
                      </a:r>
                      <a:r>
                        <a:rPr lang="ko-KR" altLang="en-US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초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272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7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771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달성군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7</a:t>
                      </a:r>
                      <a:r>
                        <a:rPr lang="ko-KR" altLang="en-US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분 </a:t>
                      </a:r>
                      <a:r>
                        <a:rPr lang="en-US" altLang="ko-KR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53</a:t>
                      </a:r>
                      <a:r>
                        <a:rPr lang="ko-KR" altLang="en-US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초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191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2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6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771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전체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5</a:t>
                      </a:r>
                      <a:r>
                        <a:rPr lang="ko-KR" altLang="en-US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분 </a:t>
                      </a:r>
                      <a:r>
                        <a:rPr lang="en-US" altLang="ko-KR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37</a:t>
                      </a:r>
                      <a:r>
                        <a:rPr lang="ko-KR" altLang="en-US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초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1409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8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  <a:latin typeface="Yoon® 민국" panose="020B0303000000000000" pitchFamily="50" charset="-127"/>
                          <a:ea typeface="Yoon® 민국" panose="020B0303000000000000" pitchFamily="50" charset="-127"/>
                        </a:rPr>
                        <a:t>48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Yoon® 민국" panose="020B0303000000000000" pitchFamily="50" charset="-127"/>
                        <a:ea typeface="Yoon® 민국" panose="020B0303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1" name="양쪽 모서리가 둥근 사각형 14"/>
          <p:cNvSpPr/>
          <p:nvPr/>
        </p:nvSpPr>
        <p:spPr>
          <a:xfrm>
            <a:off x="6651923" y="126256"/>
            <a:ext cx="1219336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rgbClr val="263238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분석배경</a:t>
            </a:r>
            <a:endParaRPr lang="ko-KR" altLang="en-US" sz="1200" dirty="0">
              <a:solidFill>
                <a:srgbClr val="263238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9099815" y="109322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데이터 분석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8" name="양쪽 모서리가 둥근 사각형 17"/>
          <p:cNvSpPr/>
          <p:nvPr/>
        </p:nvSpPr>
        <p:spPr>
          <a:xfrm>
            <a:off x="10302831" y="109322"/>
            <a:ext cx="1380455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활용방안 도출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2" name="양쪽 모서리가 둥근 사각형 15"/>
          <p:cNvSpPr/>
          <p:nvPr/>
        </p:nvSpPr>
        <p:spPr>
          <a:xfrm>
            <a:off x="7883663" y="111424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EDA </a:t>
            </a:r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전처리</a:t>
            </a:r>
            <a:endParaRPr lang="en-US" altLang="ko-KR" sz="120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849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5371" y="597699"/>
            <a:ext cx="11217348" cy="58691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0881" y="1136100"/>
            <a:ext cx="2833370" cy="468261"/>
          </a:xfrm>
          <a:prstGeom prst="rect">
            <a:avLst/>
          </a:prstGeom>
        </p:spPr>
      </p:pic>
      <p:sp>
        <p:nvSpPr>
          <p:cNvPr id="16" name="순서도: 논리합 15"/>
          <p:cNvSpPr/>
          <p:nvPr/>
        </p:nvSpPr>
        <p:spPr>
          <a:xfrm>
            <a:off x="4339501" y="2567261"/>
            <a:ext cx="3648229" cy="2936667"/>
          </a:xfrm>
          <a:prstGeom prst="flowChartOr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847" y="4206399"/>
            <a:ext cx="3505914" cy="20628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2841" y="1847850"/>
            <a:ext cx="3520870" cy="20504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7999" y="1851231"/>
            <a:ext cx="3493329" cy="20565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600" y="4178955"/>
            <a:ext cx="3495616" cy="208072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748365" y="2498654"/>
            <a:ext cx="787538" cy="371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동구</a:t>
            </a:r>
            <a:endParaRPr lang="en-US" sz="16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909062" y="2498653"/>
            <a:ext cx="787538" cy="371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북구</a:t>
            </a:r>
            <a:endParaRPr lang="en-US" sz="16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480712" y="4773632"/>
            <a:ext cx="885215" cy="928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중구</a:t>
            </a:r>
            <a:endParaRPr lang="en-US" altLang="ko-KR" b="1" dirty="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algn="ctr"/>
            <a:r>
              <a:rPr lang="ko-KR" altLang="en-US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수성구</a:t>
            </a:r>
            <a:endParaRPr lang="en-US" altLang="ko-KR" b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algn="ctr"/>
            <a:r>
              <a:rPr lang="ko-KR" altLang="en-US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달서구</a:t>
            </a:r>
            <a:endParaRPr lang="en-US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9820216" y="5005639"/>
            <a:ext cx="979565" cy="371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 달성군</a:t>
            </a:r>
            <a:endParaRPr lang="en-US" sz="16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464042" y="1841706"/>
            <a:ext cx="3539669" cy="2056562"/>
          </a:xfrm>
          <a:prstGeom prst="rect">
            <a:avLst/>
          </a:prstGeom>
          <a:noFill/>
          <a:ln w="28575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6297814" y="1851231"/>
            <a:ext cx="3525378" cy="2056562"/>
          </a:xfrm>
          <a:prstGeom prst="rect">
            <a:avLst/>
          </a:prstGeom>
          <a:noFill/>
          <a:ln w="28575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6316864" y="4153500"/>
            <a:ext cx="3525378" cy="2056562"/>
          </a:xfrm>
          <a:prstGeom prst="rect">
            <a:avLst/>
          </a:prstGeom>
          <a:noFill/>
          <a:ln w="28575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2490237" y="4163025"/>
            <a:ext cx="3525378" cy="2056562"/>
          </a:xfrm>
          <a:prstGeom prst="rect">
            <a:avLst/>
          </a:prstGeom>
          <a:noFill/>
          <a:ln w="28575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Rectangle 37"/>
          <p:cNvSpPr/>
          <p:nvPr/>
        </p:nvSpPr>
        <p:spPr>
          <a:xfrm>
            <a:off x="3914521" y="1010262"/>
            <a:ext cx="4339047" cy="466044"/>
          </a:xfrm>
          <a:prstGeom prst="rect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latin typeface="Yoon® 민국" panose="020B0303000000000000" pitchFamily="50" charset="-127"/>
                <a:ea typeface="Yoon® 민국" panose="020B0303000000000000" pitchFamily="50" charset="-127"/>
              </a:rPr>
              <a:t>대구 읍면동별 화재 출동 평균시간 </a:t>
            </a:r>
            <a:endParaRPr lang="en-US" sz="1600" b="1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7" name="양쪽 모서리가 둥근 사각형 14"/>
          <p:cNvSpPr/>
          <p:nvPr/>
        </p:nvSpPr>
        <p:spPr>
          <a:xfrm>
            <a:off x="6651923" y="126256"/>
            <a:ext cx="1219336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rgbClr val="263238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분석배경</a:t>
            </a:r>
            <a:endParaRPr lang="ko-KR" altLang="en-US" sz="1200" dirty="0">
              <a:solidFill>
                <a:srgbClr val="263238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9" name="양쪽 모서리가 둥근 사각형 16"/>
          <p:cNvSpPr/>
          <p:nvPr/>
        </p:nvSpPr>
        <p:spPr>
          <a:xfrm>
            <a:off x="9099815" y="109322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데이터 분석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30" name="양쪽 모서리가 둥근 사각형 17"/>
          <p:cNvSpPr/>
          <p:nvPr/>
        </p:nvSpPr>
        <p:spPr>
          <a:xfrm>
            <a:off x="10302831" y="109322"/>
            <a:ext cx="1380455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활용방안 도출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2" name="양쪽 모서리가 둥근 사각형 15"/>
          <p:cNvSpPr/>
          <p:nvPr/>
        </p:nvSpPr>
        <p:spPr>
          <a:xfrm>
            <a:off x="7883663" y="111424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EDA </a:t>
            </a:r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전처리</a:t>
            </a:r>
            <a:endParaRPr lang="en-US" altLang="ko-KR" sz="120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59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7960" y="565160"/>
            <a:ext cx="11217348" cy="58691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ectangle 37"/>
          <p:cNvSpPr/>
          <p:nvPr/>
        </p:nvSpPr>
        <p:spPr>
          <a:xfrm>
            <a:off x="3729633" y="1053537"/>
            <a:ext cx="4980524" cy="466044"/>
          </a:xfrm>
          <a:prstGeom prst="rect">
            <a:avLst/>
          </a:prstGeom>
          <a:solidFill>
            <a:srgbClr val="C00000">
              <a:alpha val="698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>
                <a:latin typeface="Yoon® 민국"/>
                <a:ea typeface="Yoon® 민국"/>
              </a:rPr>
              <a:t>대구시 골든타임 사수 여부에 따른 재산 피해액 분포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7960" y="2072278"/>
            <a:ext cx="5433006" cy="28088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893919" y="1992805"/>
            <a:ext cx="5411390" cy="316914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06998" y="5610620"/>
            <a:ext cx="5147352" cy="2929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400">
                <a:latin typeface="Yoon® 민국"/>
                <a:ea typeface="Yoon® 민국"/>
              </a:rPr>
              <a:t>- </a:t>
            </a:r>
            <a:r>
              <a:rPr lang="ko-KR" altLang="en-US" sz="1400">
                <a:latin typeface="Yoon® 민국"/>
                <a:ea typeface="Yoon® 민국"/>
              </a:rPr>
              <a:t>골든 타임을 사수하지 못할 경우 피해가 더욱 커짐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>
                <a:spLocks noResize="1" noChangeShapeType="1" noTextEdit="1"/>
              </p:cNvSpPr>
              <p:nvPr/>
            </p:nvSpPr>
            <p:spPr>
              <a:xfrm>
                <a:off x="8808798" y="5136752"/>
                <a:ext cx="2883921" cy="658257"/>
              </a:xfrm>
              <a:prstGeom prst="rect">
                <a:avLst/>
              </a:prstGeom>
              <a:noFill/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800" dirty="0" err="1" smtClean="0">
                          <a:latin typeface="Cambria Math" panose="02040503050406030204" pitchFamily="18" charset="0"/>
                          <a:ea typeface="Yoon® 민국" panose="020B0303000000000000" pitchFamily="50" charset="-127"/>
                        </a:rPr>
                        <m:t>골든타임</m:t>
                      </m:r>
                      <m:r>
                        <a:rPr lang="ko-KR" altLang="en-US" sz="800" dirty="0" smtClean="0">
                          <a:latin typeface="Cambria Math" panose="02040503050406030204" pitchFamily="18" charset="0"/>
                          <a:ea typeface="Yoon® 민국" panose="020B0303000000000000" pitchFamily="50" charset="-127"/>
                        </a:rPr>
                        <m:t> </m:t>
                      </m:r>
                      <m:r>
                        <a:rPr lang="ko-KR" altLang="en-US" sz="800" dirty="0" smtClean="0">
                          <a:latin typeface="Cambria Math" panose="02040503050406030204" pitchFamily="18" charset="0"/>
                          <a:ea typeface="Yoon® 민국" panose="020B0303000000000000" pitchFamily="50" charset="-127"/>
                        </a:rPr>
                        <m:t>사수</m:t>
                      </m:r>
                      <m:r>
                        <a:rPr lang="ko-KR" altLang="en-US" sz="800" dirty="0" smtClean="0">
                          <a:latin typeface="Cambria Math" panose="02040503050406030204" pitchFamily="18" charset="0"/>
                          <a:ea typeface="Yoon® 민국" panose="020B0303000000000000" pitchFamily="50" charset="-127"/>
                        </a:rPr>
                        <m:t> </m:t>
                      </m:r>
                      <m:r>
                        <a:rPr lang="ko-KR" altLang="en-US" sz="800" dirty="0" smtClean="0">
                          <a:latin typeface="Cambria Math" panose="02040503050406030204" pitchFamily="18" charset="0"/>
                          <a:ea typeface="Yoon® 민국" panose="020B0303000000000000" pitchFamily="50" charset="-127"/>
                        </a:rPr>
                        <m:t>여부</m:t>
                      </m:r>
                      <m:r>
                        <a:rPr lang="en-US" altLang="ko-KR" sz="800" dirty="0" smtClean="0">
                          <a:latin typeface="Cambria Math" panose="02040503050406030204" pitchFamily="18" charset="0"/>
                          <a:ea typeface="Yoon® 민국" panose="020B0303000000000000" pitchFamily="50" charset="-127"/>
                        </a:rPr>
                        <m:t>(</m:t>
                      </m:r>
                      <m:r>
                        <a:rPr lang="en-US" altLang="ko-KR" sz="800" dirty="0" err="1" smtClean="0">
                          <a:latin typeface="Cambria Math" panose="02040503050406030204" pitchFamily="18" charset="0"/>
                          <a:ea typeface="Yoon® 민국" panose="020B0303000000000000" pitchFamily="50" charset="-127"/>
                        </a:rPr>
                        <m:t>𝑑𝑒𝑙𝑎𝑦</m:t>
                      </m:r>
                      <m:r>
                        <a:rPr lang="en-US" altLang="ko-KR" sz="800" dirty="0" err="1" smtClean="0">
                          <a:latin typeface="Cambria Math" panose="02040503050406030204" pitchFamily="18" charset="0"/>
                          <a:ea typeface="Yoon® 민국" panose="020B0303000000000000" pitchFamily="50" charset="-127"/>
                        </a:rPr>
                        <m:t>_</m:t>
                      </m:r>
                      <m:r>
                        <a:rPr lang="en-US" altLang="ko-KR" sz="800" dirty="0" err="1" smtClean="0">
                          <a:latin typeface="Cambria Math" panose="02040503050406030204" pitchFamily="18" charset="0"/>
                          <a:ea typeface="Yoon® 민국" panose="020B0303000000000000" pitchFamily="50" charset="-127"/>
                        </a:rPr>
                        <m:t>𝑌</m:t>
                      </m:r>
                      <m:r>
                        <a:rPr lang="en-US" altLang="ko-KR" sz="800" dirty="0" smtClean="0">
                          <a:latin typeface="Cambria Math" panose="02040503050406030204" pitchFamily="18" charset="0"/>
                          <a:ea typeface="Yoon® 민국" panose="020B0303000000000000" pitchFamily="50" charset="-127"/>
                        </a:rPr>
                        <m:t>)</m:t>
                      </m:r>
                      <m:r>
                        <a:rPr lang="ko-KR" altLang="en-US" sz="800" dirty="0" smtClean="0">
                          <a:latin typeface="Cambria Math" panose="02040503050406030204" pitchFamily="18" charset="0"/>
                          <a:ea typeface="Yoon® 민국" panose="020B0303000000000000" pitchFamily="50" charset="-127"/>
                        </a:rPr>
                        <m:t> </m:t>
                      </m:r>
                      <m:r>
                        <a:rPr lang="en-US" altLang="ko-KR" sz="800" dirty="0" smtClean="0">
                          <a:latin typeface="Cambria Math" panose="02040503050406030204" pitchFamily="18" charset="0"/>
                          <a:ea typeface="Yoon® 민국" panose="020B0303000000000000" pitchFamily="50" charset="-127"/>
                        </a:rPr>
                        <m:t>: </m:t>
                      </m:r>
                    </m:oMath>
                  </m:oMathPara>
                </a14:m>
                <a:endParaRPr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800" i="1" smtClean="0">
                              <a:latin typeface="Cambria Math" panose="02040503050406030204" pitchFamily="18" charset="0"/>
                              <a:ea typeface="Yoon® 민국" panose="020B0303000000000000" pitchFamily="50" charset="-127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800" i="1" smtClean="0">
                                  <a:latin typeface="Cambria Math" panose="02040503050406030204" pitchFamily="18" charset="0"/>
                                  <a:ea typeface="Yoon® 민국" panose="020B0303000000000000" pitchFamily="50" charset="-127"/>
                                </a:rPr>
                              </m:ctrlPr>
                            </m:eqArrPr>
                            <m:e>
                              <m:r>
                                <a:rPr lang="en-US" altLang="ko-KR" sz="800" b="0" i="1" smtClean="0">
                                  <a:latin typeface="Cambria Math" panose="02040503050406030204" pitchFamily="18" charset="0"/>
                                  <a:ea typeface="Yoon® 민국" panose="020B0303000000000000" pitchFamily="50" charset="-127"/>
                                </a:rPr>
                                <m:t>1 (</m:t>
                              </m:r>
                              <m:r>
                                <m:rPr>
                                  <m:nor/>
                                </m:rPr>
                                <a:rPr lang="ko-KR" altLang="en-US" sz="800" dirty="0">
                                  <a:latin typeface="Yoon® 민국" panose="020B0303000000000000" pitchFamily="50" charset="-127"/>
                                  <a:ea typeface="Yoon® 민국" panose="020B0303000000000000" pitchFamily="50" charset="-127"/>
                                </a:rPr>
                                <m:t>출동시간 </m:t>
                              </m:r>
                              <m:r>
                                <m:rPr>
                                  <m:nor/>
                                </m:rPr>
                                <a:rPr lang="en-US" altLang="ko-KR" sz="800" dirty="0">
                                  <a:latin typeface="Yoon® 민국" panose="020B0303000000000000" pitchFamily="50" charset="-127"/>
                                  <a:ea typeface="Yoon® 민국" panose="020B0303000000000000" pitchFamily="50" charset="-127"/>
                                </a:rPr>
                                <m:t>5</m:t>
                              </m:r>
                              <m:r>
                                <m:rPr>
                                  <m:nor/>
                                </m:rPr>
                                <a:rPr lang="ko-KR" altLang="en-US" sz="800" dirty="0">
                                  <a:latin typeface="Yoon® 민국" panose="020B0303000000000000" pitchFamily="50" charset="-127"/>
                                  <a:ea typeface="Yoon® 민국" panose="020B0303000000000000" pitchFamily="50" charset="-127"/>
                                </a:rPr>
                                <m:t>분 </m:t>
                              </m:r>
                              <m:r>
                                <a:rPr lang="ko-KR" altLang="en-US" sz="800" i="1" dirty="0" smtClean="0">
                                  <a:latin typeface="Cambria Math" panose="02040503050406030204" pitchFamily="18" charset="0"/>
                                  <a:ea typeface="Yoon® 민국" panose="020B0303000000000000" pitchFamily="50" charset="-127"/>
                                </a:rPr>
                                <m:t>초</m:t>
                              </m:r>
                              <m:r>
                                <a:rPr lang="ko-KR" altLang="en-US" sz="800" i="1" dirty="0">
                                  <a:latin typeface="Cambria Math" panose="02040503050406030204" pitchFamily="18" charset="0"/>
                                  <a:ea typeface="Yoon® 민국" panose="020B0303000000000000" pitchFamily="50" charset="-127"/>
                                </a:rPr>
                                <m:t>과</m:t>
                              </m:r>
                              <m:r>
                                <a:rPr lang="en-US" altLang="ko-KR" sz="800" b="0" i="1" smtClean="0">
                                  <a:latin typeface="Cambria Math" panose="02040503050406030204" pitchFamily="18" charset="0"/>
                                  <a:ea typeface="Yoon® 민국" panose="020B0303000000000000" pitchFamily="50" charset="-127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ko-KR" sz="800" b="0" i="1" smtClean="0">
                                  <a:latin typeface="Cambria Math" panose="02040503050406030204" pitchFamily="18" charset="0"/>
                                  <a:ea typeface="Yoon® 민국" panose="020B0303000000000000" pitchFamily="50" charset="-127"/>
                                </a:rPr>
                                <m:t>0</m:t>
                              </m:r>
                              <m:r>
                                <a:rPr lang="en-US" altLang="ko-KR" sz="800" i="1">
                                  <a:latin typeface="Cambria Math" panose="02040503050406030204" pitchFamily="18" charset="0"/>
                                  <a:ea typeface="Yoon® 민국" panose="020B0303000000000000" pitchFamily="50" charset="-127"/>
                                </a:rPr>
                                <m:t> (</m:t>
                              </m:r>
                              <m:r>
                                <m:rPr>
                                  <m:nor/>
                                </m:rPr>
                                <a:rPr lang="ko-KR" altLang="en-US" sz="800" dirty="0">
                                  <a:latin typeface="Yoon® 민국" panose="020B0303000000000000" pitchFamily="50" charset="-127"/>
                                  <a:ea typeface="Yoon® 민국" panose="020B0303000000000000" pitchFamily="50" charset="-127"/>
                                </a:rPr>
                                <m:t>출동시간 </m:t>
                              </m:r>
                              <m:r>
                                <m:rPr>
                                  <m:nor/>
                                </m:rPr>
                                <a:rPr lang="en-US" altLang="ko-KR" sz="800" dirty="0">
                                  <a:latin typeface="Yoon® 민국" panose="020B0303000000000000" pitchFamily="50" charset="-127"/>
                                  <a:ea typeface="Yoon® 민국" panose="020B0303000000000000" pitchFamily="50" charset="-127"/>
                                </a:rPr>
                                <m:t>5</m:t>
                              </m:r>
                              <m:r>
                                <m:rPr>
                                  <m:nor/>
                                </m:rPr>
                                <a:rPr lang="ko-KR" altLang="en-US" sz="800" dirty="0">
                                  <a:latin typeface="Yoon® 민국" panose="020B0303000000000000" pitchFamily="50" charset="-127"/>
                                  <a:ea typeface="Yoon® 민국" panose="020B0303000000000000" pitchFamily="50" charset="-127"/>
                                </a:rPr>
                                <m:t>분 이내</m:t>
                              </m:r>
                              <m:r>
                                <a:rPr lang="en-US" altLang="ko-KR" sz="800" i="1">
                                  <a:latin typeface="Cambria Math" panose="02040503050406030204" pitchFamily="18" charset="0"/>
                                  <a:ea typeface="Yoon® 민국" panose="020B0303000000000000" pitchFamily="50" charset="-127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/>
              </a:p>
            </p:txBody>
          </p:sp>
        </mc:Choice>
        <mc:Fallback xmlns="" xmlns:c="http://schemas.openxmlformats.org/drawingml/2006/chart" xmlns:dgm="http://schemas.openxmlformats.org/drawingml/2006/diagram" xmlns:dsp="http://schemas.microsoft.com/office/drawing/2008/diagram">
          <p:sp>
            <p:nvSpPr>
              <p:cNvPr id="17" name=""/>
              <p:cNvSpPr txBox="1"/>
              <p:nvPr/>
            </p:nvSpPr>
            <p:spPr>
              <a:xfrm>
                <a:off x="8808798" y="5136752"/>
                <a:ext cx="2883921" cy="65825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</p:sp>
        </mc:Fallback>
      </mc:AlternateContent>
      <p:sp>
        <p:nvSpPr>
          <p:cNvPr id="18" name="양쪽 모서리가 둥근 사각형 14"/>
          <p:cNvSpPr/>
          <p:nvPr/>
        </p:nvSpPr>
        <p:spPr>
          <a:xfrm>
            <a:off x="6651923" y="126256"/>
            <a:ext cx="1219336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rgbClr val="263238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분석배경</a:t>
            </a:r>
            <a:endParaRPr lang="ko-KR" altLang="en-US" sz="1200" dirty="0">
              <a:solidFill>
                <a:srgbClr val="263238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0" name="양쪽 모서리가 둥근 사각형 16"/>
          <p:cNvSpPr/>
          <p:nvPr/>
        </p:nvSpPr>
        <p:spPr>
          <a:xfrm>
            <a:off x="9099815" y="109322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데이터 분석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2" name="양쪽 모서리가 둥근 사각형 17"/>
          <p:cNvSpPr/>
          <p:nvPr/>
        </p:nvSpPr>
        <p:spPr>
          <a:xfrm>
            <a:off x="10302831" y="109322"/>
            <a:ext cx="1380455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활용방안 도출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2" name="양쪽 모서리가 둥근 사각형 15"/>
          <p:cNvSpPr/>
          <p:nvPr/>
        </p:nvSpPr>
        <p:spPr>
          <a:xfrm>
            <a:off x="7883663" y="111424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EDA </a:t>
            </a:r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전처리</a:t>
            </a:r>
            <a:endParaRPr lang="en-US" altLang="ko-KR" sz="120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 xmlns:a14="http://schemas.microsoft.com/office/drawing/2010/main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52353" y="2620926"/>
            <a:ext cx="2328531" cy="1233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89099" y="600744"/>
            <a:ext cx="11217348" cy="58691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437540" y="4206259"/>
            <a:ext cx="406968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[</a:t>
            </a:r>
            <a:r>
              <a:rPr lang="ko-KR" altLang="en-US" sz="20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대구 남구 </a:t>
            </a:r>
            <a:r>
              <a:rPr lang="ko-KR" altLang="en-US" sz="2000" b="1" dirty="0" err="1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봉덕동</a:t>
            </a:r>
            <a:r>
              <a:rPr lang="ko-KR" altLang="en-US" sz="20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 주택가 화재</a:t>
            </a:r>
            <a:r>
              <a:rPr lang="en-US" altLang="ko-KR" sz="20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]</a:t>
            </a:r>
          </a:p>
          <a:p>
            <a:pPr algn="ctr"/>
            <a:r>
              <a:rPr lang="ko-KR" altLang="en-US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한옥에서 시작된 불은 인근 주택 </a:t>
            </a:r>
            <a:r>
              <a:rPr lang="en-US" altLang="ko-KR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2</a:t>
            </a:r>
            <a:r>
              <a:rPr lang="ko-KR" altLang="en-US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채로</a:t>
            </a:r>
            <a:endParaRPr lang="en-US" altLang="ko-KR" dirty="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algn="ctr"/>
            <a:r>
              <a:rPr lang="ko-KR" altLang="en-US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번져 </a:t>
            </a:r>
            <a:r>
              <a:rPr lang="en-US" altLang="ko-KR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1</a:t>
            </a:r>
            <a:r>
              <a:rPr lang="ko-KR" altLang="en-US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천 </a:t>
            </a:r>
            <a:r>
              <a:rPr lang="en-US" altLang="ko-KR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600</a:t>
            </a:r>
            <a:r>
              <a:rPr lang="ko-KR" altLang="en-US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만원 상당의 피해를 낸 뒤</a:t>
            </a:r>
            <a:endParaRPr lang="en-US" altLang="ko-KR" dirty="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algn="ctr"/>
            <a:r>
              <a:rPr lang="en-US" altLang="ko-KR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41</a:t>
            </a:r>
            <a:r>
              <a:rPr lang="ko-KR" altLang="en-US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분만에 꺼졌다</a:t>
            </a:r>
            <a:r>
              <a:rPr lang="en-US" altLang="ko-KR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.</a:t>
            </a:r>
          </a:p>
          <a:p>
            <a:pPr algn="ctr"/>
            <a:r>
              <a:rPr lang="ko-KR" altLang="en-US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좁은 길에 주차</a:t>
            </a:r>
            <a:r>
              <a:rPr lang="ko-KR" altLang="en-US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된 차량이 많아 소방차 진입이 안 돼 소방관들이 진화에 어려움을 겪음</a:t>
            </a:r>
            <a:r>
              <a:rPr lang="en-US" altLang="ko-KR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.</a:t>
            </a:r>
            <a:endParaRPr lang="en-US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372" y="1574680"/>
            <a:ext cx="4312020" cy="24856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543750" y="4206259"/>
            <a:ext cx="447742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[</a:t>
            </a:r>
            <a:r>
              <a:rPr lang="ko-KR" altLang="en-US" sz="20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대구 동구 별장여관 화재</a:t>
            </a:r>
            <a:r>
              <a:rPr lang="en-US" altLang="ko-KR" sz="20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]</a:t>
            </a:r>
          </a:p>
          <a:p>
            <a:pPr algn="ctr"/>
            <a:r>
              <a:rPr lang="en-US" altLang="ko-KR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119</a:t>
            </a:r>
            <a:r>
              <a:rPr lang="ko-KR" altLang="en-US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안전센터에서 </a:t>
            </a:r>
            <a:r>
              <a:rPr lang="en-US" altLang="ko-KR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3km </a:t>
            </a:r>
            <a:r>
              <a:rPr lang="ko-KR" altLang="en-US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떨어진</a:t>
            </a:r>
            <a:endParaRPr lang="en-US" altLang="ko-KR" dirty="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algn="ctr"/>
            <a:r>
              <a:rPr lang="ko-KR" altLang="en-US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주택지역의 여관으로</a:t>
            </a:r>
            <a:r>
              <a:rPr lang="en-US" altLang="ko-KR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 </a:t>
            </a:r>
            <a:r>
              <a:rPr lang="ko-KR" altLang="en-US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금호강변과 인접되어 있어</a:t>
            </a:r>
            <a:r>
              <a:rPr lang="en-US" altLang="ko-KR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, </a:t>
            </a:r>
            <a:r>
              <a:rPr lang="ko-KR" altLang="en-US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소방출동로상의</a:t>
            </a:r>
            <a:endParaRPr lang="en-US" altLang="ko-KR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algn="ctr"/>
            <a:r>
              <a:rPr lang="ko-KR" altLang="en-US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상습 불법 주차</a:t>
            </a:r>
            <a:r>
              <a:rPr lang="ko-KR" altLang="en-US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로 인해 출동 및 초기진화에 곤란을 겪음</a:t>
            </a:r>
            <a:r>
              <a:rPr lang="en-US" altLang="ko-KR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.500</a:t>
            </a:r>
            <a:r>
              <a:rPr lang="ko-KR" altLang="en-US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천원의 재산피해 발생</a:t>
            </a:r>
            <a:endParaRPr lang="en-US" altLang="ko-KR" dirty="0" smtClean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902" y="1574680"/>
            <a:ext cx="4365035" cy="248565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983" y="2360776"/>
            <a:ext cx="12183017" cy="1493526"/>
          </a:xfrm>
          <a:prstGeom prst="rect">
            <a:avLst/>
          </a:prstGeom>
          <a:solidFill>
            <a:srgbClr val="333F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 smtClean="0">
                <a:solidFill>
                  <a:schemeClr val="bg1"/>
                </a:solidFill>
                <a:latin typeface="Yoon® 만세" panose="02020603020101020101" pitchFamily="18" charset="-127"/>
                <a:ea typeface="Yoon® 만세" panose="02020603020101020101" pitchFamily="18" charset="-127"/>
              </a:rPr>
              <a:t>불법 주</a:t>
            </a:r>
            <a:r>
              <a:rPr lang="en-US" altLang="ko-KR" sz="3000" dirty="0">
                <a:solidFill>
                  <a:schemeClr val="bg1"/>
                </a:solidFill>
                <a:latin typeface="Yoon® 만세" panose="02020603020101020101" pitchFamily="18" charset="-127"/>
                <a:ea typeface="Yoon® 만세" panose="02020603020101020101" pitchFamily="18" charset="-127"/>
              </a:rPr>
              <a:t>〮</a:t>
            </a:r>
            <a:r>
              <a:rPr lang="ko-KR" altLang="en-US" sz="3000" dirty="0" smtClean="0">
                <a:solidFill>
                  <a:schemeClr val="bg1"/>
                </a:solidFill>
                <a:latin typeface="Yoon® 만세" panose="02020603020101020101" pitchFamily="18" charset="-127"/>
                <a:ea typeface="Yoon® 만세" panose="02020603020101020101" pitchFamily="18" charset="-127"/>
              </a:rPr>
              <a:t>정차로 인해 소방관들이 제때 화재 진압을 못하는 </a:t>
            </a:r>
            <a:endParaRPr lang="en-US" altLang="ko-KR" sz="3000" dirty="0" smtClean="0">
              <a:solidFill>
                <a:schemeClr val="bg1"/>
              </a:solidFill>
              <a:latin typeface="Yoon® 만세" panose="02020603020101020101" pitchFamily="18" charset="-127"/>
              <a:ea typeface="Yoon® 만세" panose="02020603020101020101" pitchFamily="18" charset="-127"/>
            </a:endParaRPr>
          </a:p>
          <a:p>
            <a:pPr algn="ctr"/>
            <a:r>
              <a:rPr lang="en-US" altLang="ko-KR" sz="3000" dirty="0" smtClean="0">
                <a:solidFill>
                  <a:schemeClr val="bg1"/>
                </a:solidFill>
                <a:latin typeface="Yoon® 만세" panose="02020603020101020101" pitchFamily="18" charset="-127"/>
                <a:ea typeface="Yoon® 만세" panose="02020603020101020101" pitchFamily="18" charset="-127"/>
              </a:rPr>
              <a:t>‘</a:t>
            </a:r>
            <a:r>
              <a:rPr lang="ko-KR" altLang="en-US" sz="3000" dirty="0" smtClean="0">
                <a:solidFill>
                  <a:schemeClr val="bg1"/>
                </a:solidFill>
                <a:latin typeface="Yoon® 만세" panose="02020603020101020101" pitchFamily="18" charset="-127"/>
                <a:ea typeface="Yoon® 만세" panose="02020603020101020101" pitchFamily="18" charset="-127"/>
              </a:rPr>
              <a:t>연소확대 화재</a:t>
            </a:r>
            <a:r>
              <a:rPr lang="en-US" altLang="ko-KR" sz="3000" dirty="0" smtClean="0">
                <a:solidFill>
                  <a:schemeClr val="bg1"/>
                </a:solidFill>
                <a:latin typeface="Yoon® 만세" panose="02020603020101020101" pitchFamily="18" charset="-127"/>
                <a:ea typeface="Yoon® 만세" panose="02020603020101020101" pitchFamily="18" charset="-127"/>
              </a:rPr>
              <a:t>’</a:t>
            </a:r>
            <a:r>
              <a:rPr lang="ko-KR" altLang="en-US" sz="3000" dirty="0" smtClean="0">
                <a:solidFill>
                  <a:schemeClr val="bg1"/>
                </a:solidFill>
                <a:latin typeface="Yoon® 만세" panose="02020603020101020101" pitchFamily="18" charset="-127"/>
                <a:ea typeface="Yoon® 만세" panose="02020603020101020101" pitchFamily="18" charset="-127"/>
              </a:rPr>
              <a:t>가</a:t>
            </a:r>
            <a:r>
              <a:rPr lang="en-US" altLang="ko-KR" sz="3000" dirty="0" smtClean="0">
                <a:solidFill>
                  <a:schemeClr val="bg1"/>
                </a:solidFill>
                <a:latin typeface="Yoon® 만세" panose="02020603020101020101" pitchFamily="18" charset="-127"/>
                <a:ea typeface="Yoon® 만세" panose="02020603020101020101" pitchFamily="18" charset="-127"/>
              </a:rPr>
              <a:t> </a:t>
            </a:r>
            <a:r>
              <a:rPr lang="ko-KR" altLang="en-US" sz="3000" dirty="0" smtClean="0">
                <a:solidFill>
                  <a:schemeClr val="bg1"/>
                </a:solidFill>
                <a:latin typeface="Yoon® 만세" panose="02020603020101020101" pitchFamily="18" charset="-127"/>
                <a:ea typeface="Yoon® 만세" panose="02020603020101020101" pitchFamily="18" charset="-127"/>
              </a:rPr>
              <a:t>최근 </a:t>
            </a:r>
            <a:r>
              <a:rPr lang="en-US" altLang="ko-KR" sz="3000" dirty="0" smtClean="0">
                <a:solidFill>
                  <a:schemeClr val="bg1"/>
                </a:solidFill>
                <a:latin typeface="Yoon® 만세" panose="02020603020101020101" pitchFamily="18" charset="-127"/>
                <a:ea typeface="Yoon® 만세" panose="02020603020101020101" pitchFamily="18" charset="-127"/>
              </a:rPr>
              <a:t>5</a:t>
            </a:r>
            <a:r>
              <a:rPr lang="ko-KR" altLang="en-US" sz="3000" dirty="0" smtClean="0">
                <a:solidFill>
                  <a:schemeClr val="bg1"/>
                </a:solidFill>
                <a:latin typeface="Yoon® 만세" panose="02020603020101020101" pitchFamily="18" charset="-127"/>
                <a:ea typeface="Yoon® 만세" panose="02020603020101020101" pitchFamily="18" charset="-127"/>
              </a:rPr>
              <a:t>년간 </a:t>
            </a:r>
            <a:r>
              <a:rPr lang="ko-KR" altLang="en-US" sz="3000" dirty="0" smtClean="0">
                <a:solidFill>
                  <a:schemeClr val="accent4"/>
                </a:solidFill>
                <a:latin typeface="Yoon® 만세" panose="02020603020101020101" pitchFamily="18" charset="-127"/>
                <a:ea typeface="Yoon® 만세" panose="02020603020101020101" pitchFamily="18" charset="-127"/>
              </a:rPr>
              <a:t>대구</a:t>
            </a:r>
            <a:r>
              <a:rPr lang="en-US" altLang="ko-KR" sz="3000" dirty="0" smtClean="0">
                <a:solidFill>
                  <a:schemeClr val="accent4"/>
                </a:solidFill>
                <a:latin typeface="Yoon® 만세" panose="02020603020101020101" pitchFamily="18" charset="-127"/>
                <a:ea typeface="Yoon® 만세" panose="02020603020101020101" pitchFamily="18" charset="-127"/>
              </a:rPr>
              <a:t>,</a:t>
            </a:r>
            <a:r>
              <a:rPr lang="ko-KR" altLang="en-US" sz="3000" dirty="0" smtClean="0">
                <a:solidFill>
                  <a:schemeClr val="accent4"/>
                </a:solidFill>
                <a:latin typeface="Yoon® 만세" panose="02020603020101020101" pitchFamily="18" charset="-127"/>
                <a:ea typeface="Yoon® 만세" panose="02020603020101020101" pitchFamily="18" charset="-127"/>
              </a:rPr>
              <a:t>경북 </a:t>
            </a:r>
            <a:r>
              <a:rPr lang="en-US" altLang="ko-KR" sz="3000" dirty="0" smtClean="0">
                <a:solidFill>
                  <a:schemeClr val="accent4"/>
                </a:solidFill>
                <a:latin typeface="Yoon® 만세" panose="02020603020101020101" pitchFamily="18" charset="-127"/>
                <a:ea typeface="Yoon® 만세" panose="02020603020101020101" pitchFamily="18" charset="-127"/>
              </a:rPr>
              <a:t>71</a:t>
            </a:r>
            <a:r>
              <a:rPr lang="ko-KR" altLang="en-US" sz="3000" dirty="0" smtClean="0">
                <a:solidFill>
                  <a:schemeClr val="accent4"/>
                </a:solidFill>
                <a:latin typeface="Yoon® 만세" panose="02020603020101020101" pitchFamily="18" charset="-127"/>
                <a:ea typeface="Yoon® 만세" panose="02020603020101020101" pitchFamily="18" charset="-127"/>
              </a:rPr>
              <a:t>건</a:t>
            </a:r>
            <a:endParaRPr lang="ko-KR" altLang="en-US" sz="3000" dirty="0">
              <a:solidFill>
                <a:schemeClr val="accent4"/>
              </a:solidFill>
              <a:latin typeface="Yoon® 만세" panose="02020603020101020101" pitchFamily="18" charset="-127"/>
              <a:ea typeface="Yoon® 만세" panose="02020603020101020101" pitchFamily="18" charset="-127"/>
            </a:endParaRPr>
          </a:p>
        </p:txBody>
      </p:sp>
      <p:sp>
        <p:nvSpPr>
          <p:cNvPr id="14" name="Rectangle 37"/>
          <p:cNvSpPr/>
          <p:nvPr/>
        </p:nvSpPr>
        <p:spPr>
          <a:xfrm>
            <a:off x="3928249" y="907082"/>
            <a:ext cx="4339047" cy="466044"/>
          </a:xfrm>
          <a:prstGeom prst="rect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latin typeface="Yoon® 민국" panose="020B0303000000000000" pitchFamily="50" charset="-127"/>
                <a:ea typeface="Yoon® 민국" panose="020B0303000000000000" pitchFamily="50" charset="-127"/>
              </a:rPr>
              <a:t>연소 확대 사례</a:t>
            </a:r>
            <a:endParaRPr lang="en-US" sz="1600" b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1" name="양쪽 모서리가 둥근 사각형 14"/>
          <p:cNvSpPr/>
          <p:nvPr/>
        </p:nvSpPr>
        <p:spPr>
          <a:xfrm>
            <a:off x="6651923" y="126256"/>
            <a:ext cx="1219336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rgbClr val="263238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분석배경</a:t>
            </a:r>
            <a:endParaRPr lang="ko-KR" altLang="en-US" sz="1200" dirty="0">
              <a:solidFill>
                <a:srgbClr val="263238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3" name="양쪽 모서리가 둥근 사각형 16"/>
          <p:cNvSpPr/>
          <p:nvPr/>
        </p:nvSpPr>
        <p:spPr>
          <a:xfrm>
            <a:off x="9099815" y="109322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데이터 분석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24" name="양쪽 모서리가 둥근 사각형 17"/>
          <p:cNvSpPr/>
          <p:nvPr/>
        </p:nvSpPr>
        <p:spPr>
          <a:xfrm>
            <a:off x="10302831" y="109322"/>
            <a:ext cx="1380455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활용방안 도출</a:t>
            </a:r>
            <a:endParaRPr lang="en-US" altLang="ko-KR" sz="1200" dirty="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5" name="양쪽 모서리가 둥근 사각형 15"/>
          <p:cNvSpPr/>
          <p:nvPr/>
        </p:nvSpPr>
        <p:spPr>
          <a:xfrm>
            <a:off x="7883663" y="111424"/>
            <a:ext cx="1216152" cy="488377"/>
          </a:xfrm>
          <a:prstGeom prst="round2SameRect">
            <a:avLst>
              <a:gd name="adj1" fmla="val 46312"/>
              <a:gd name="adj2" fmla="val 0"/>
            </a:avLst>
          </a:prstGeom>
          <a:solidFill>
            <a:schemeClr val="accent6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EDA </a:t>
            </a:r>
            <a:r>
              <a:rPr lang="ko-KR" altLang="en-US" sz="1200" smtClean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전처리</a:t>
            </a:r>
            <a:endParaRPr lang="en-US" altLang="ko-KR" sz="1200" smtClean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427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1177</TotalTime>
  <Words>4068</Words>
  <Application>Microsoft Office PowerPoint</Application>
  <PresentationFormat>와이드스크린</PresentationFormat>
  <Paragraphs>1333</Paragraphs>
  <Slides>48</Slides>
  <Notes>48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8" baseType="lpstr">
      <vt:lpstr>Yoon® 만세</vt:lpstr>
      <vt:lpstr>맑은 고딕</vt:lpstr>
      <vt:lpstr>Calibri</vt:lpstr>
      <vt:lpstr>Arial</vt:lpstr>
      <vt:lpstr>Wingdings</vt:lpstr>
      <vt:lpstr>Yoon® 민국</vt:lpstr>
      <vt:lpstr>Yoon® 독립</vt:lpstr>
      <vt:lpstr>Cambria Math</vt:lpstr>
      <vt:lpstr>바탕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user</cp:lastModifiedBy>
  <cp:revision>597</cp:revision>
  <cp:lastPrinted>2020-02-19T06:45:31Z</cp:lastPrinted>
  <dcterms:created xsi:type="dcterms:W3CDTF">2018-08-02T07:05:36Z</dcterms:created>
  <dcterms:modified xsi:type="dcterms:W3CDTF">2020-02-20T05:56:31Z</dcterms:modified>
  <cp:version/>
</cp:coreProperties>
</file>